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notesMasterIdLst>
    <p:notesMasterId r:id="rId38"/>
  </p:notesMasterIdLst>
  <p:sldIdLst>
    <p:sldId id="296" r:id="rId2"/>
    <p:sldId id="297" r:id="rId3"/>
    <p:sldId id="302" r:id="rId4"/>
    <p:sldId id="318" r:id="rId5"/>
    <p:sldId id="275" r:id="rId6"/>
    <p:sldId id="259" r:id="rId7"/>
    <p:sldId id="358" r:id="rId8"/>
    <p:sldId id="303" r:id="rId9"/>
    <p:sldId id="262" r:id="rId10"/>
    <p:sldId id="263" r:id="rId11"/>
    <p:sldId id="325" r:id="rId12"/>
    <p:sldId id="268" r:id="rId13"/>
    <p:sldId id="273" r:id="rId14"/>
    <p:sldId id="359" r:id="rId15"/>
    <p:sldId id="374" r:id="rId16"/>
    <p:sldId id="361" r:id="rId17"/>
    <p:sldId id="309" r:id="rId18"/>
    <p:sldId id="363" r:id="rId19"/>
    <p:sldId id="316" r:id="rId20"/>
    <p:sldId id="279" r:id="rId21"/>
    <p:sldId id="342" r:id="rId22"/>
    <p:sldId id="339" r:id="rId23"/>
    <p:sldId id="344" r:id="rId24"/>
    <p:sldId id="381" r:id="rId25"/>
    <p:sldId id="368" r:id="rId26"/>
    <p:sldId id="369" r:id="rId27"/>
    <p:sldId id="276" r:id="rId28"/>
    <p:sldId id="278" r:id="rId29"/>
    <p:sldId id="354" r:id="rId30"/>
    <p:sldId id="283" r:id="rId31"/>
    <p:sldId id="310" r:id="rId32"/>
    <p:sldId id="311" r:id="rId33"/>
    <p:sldId id="312" r:id="rId34"/>
    <p:sldId id="353" r:id="rId35"/>
    <p:sldId id="380" r:id="rId36"/>
    <p:sldId id="315" r:id="rId37"/>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11"/>
    <p:restoredTop sz="94674"/>
  </p:normalViewPr>
  <p:slideViewPr>
    <p:cSldViewPr snapToGrid="0" snapToObjects="1">
      <p:cViewPr>
        <p:scale>
          <a:sx n="90" d="100"/>
          <a:sy n="90" d="100"/>
        </p:scale>
        <p:origin x="2824" y="920"/>
      </p:cViewPr>
      <p:guideLst>
        <p:guide orient="horz" pos="2160"/>
        <p:guide pos="2880"/>
      </p:guideLst>
    </p:cSldViewPr>
  </p:slideViewPr>
  <p:notesTextViewPr>
    <p:cViewPr>
      <p:scale>
        <a:sx n="100" d="100"/>
        <a:sy n="100" d="100"/>
      </p:scale>
      <p:origin x="0" y="0"/>
    </p:cViewPr>
  </p:notesTextViewPr>
  <p:sorterViewPr>
    <p:cViewPr varScale="1">
      <p:scale>
        <a:sx n="100" d="100"/>
        <a:sy n="100" d="100"/>
      </p:scale>
      <p:origin x="0" y="9752"/>
    </p:cViewPr>
  </p:sorter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presProps" Target="presProps.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tableStyles" Target="tableStyles.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8" Type="http://schemas.openxmlformats.org/officeDocument/2006/relationships/slide" Target="slides/slide7.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notesMaster" Target="notesMasters/notesMaster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7B3B43D4-0C1A-984E-BFE2-AB3A7C47743F}" type="datetimeFigureOut">
              <a:rPr lang="en-US" smtClean="0"/>
              <a:t>6/7/18</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46C07319-8331-1F4A-A2B7-B51869727D79}" type="slidenum">
              <a:rPr lang="en-US" smtClean="0"/>
              <a:t>‹#›</a:t>
            </a:fld>
            <a:endParaRPr lang="en-US"/>
          </a:p>
        </p:txBody>
      </p:sp>
    </p:spTree>
    <p:extLst>
      <p:ext uri="{BB962C8B-B14F-4D97-AF65-F5344CB8AC3E}">
        <p14:creationId xmlns:p14="http://schemas.microsoft.com/office/powerpoint/2010/main" val="3011815079"/>
      </p:ext>
    </p:extLst>
  </p:cSld>
  <p:clrMap bg1="lt1" tx1="dk1" bg2="lt2" tx2="dk2" accent1="accent1" accent2="accent2" accent3="accent3" accent4="accent4" accent5="accent5" accent6="accent6" hlink="hlink" folHlink="folHlink"/>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dirty="0"/>
              <a:t>The technique is not useful for thick specimens (such as plant and animal tissue sections). </a:t>
            </a:r>
            <a:r>
              <a:rPr lang="en-US" sz="1200" dirty="0"/>
              <a:t>because shifts in phase occur in regions removed from the focal plane that distort image detail. Furthermore, floating debris and other out-of-focus phase objects interfere with imaging adherent cells on coverslips.</a:t>
            </a:r>
          </a:p>
          <a:p>
            <a:endParaRPr lang="en-US" dirty="0"/>
          </a:p>
        </p:txBody>
      </p:sp>
      <p:sp>
        <p:nvSpPr>
          <p:cNvPr id="4" name="Slide Number Placeholder 3"/>
          <p:cNvSpPr>
            <a:spLocks noGrp="1"/>
          </p:cNvSpPr>
          <p:nvPr>
            <p:ph type="sldNum" sz="quarter" idx="10"/>
          </p:nvPr>
        </p:nvSpPr>
        <p:spPr/>
        <p:txBody>
          <a:bodyPr/>
          <a:lstStyle/>
          <a:p>
            <a:fld id="{46C07319-8331-1F4A-A2B7-B51869727D79}" type="slidenum">
              <a:rPr lang="en-US" smtClean="0"/>
              <a:t>31</a:t>
            </a:fld>
            <a:endParaRPr lang="en-US"/>
          </a:p>
        </p:txBody>
      </p:sp>
    </p:spTree>
    <p:extLst>
      <p:ext uri="{BB962C8B-B14F-4D97-AF65-F5344CB8AC3E}">
        <p14:creationId xmlns:p14="http://schemas.microsoft.com/office/powerpoint/2010/main" val="102269101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457200" rtl="0" eaLnBrk="1" fontAlgn="auto" latinLnBrk="0" hangingPunct="1">
              <a:lnSpc>
                <a:spcPct val="100000"/>
              </a:lnSpc>
              <a:spcBef>
                <a:spcPts val="0"/>
              </a:spcBef>
              <a:spcAft>
                <a:spcPts val="0"/>
              </a:spcAft>
              <a:buClrTx/>
              <a:buSzTx/>
              <a:buFontTx/>
              <a:buNone/>
              <a:tabLst/>
              <a:defRPr/>
            </a:pPr>
            <a:r>
              <a:rPr lang="en-US" dirty="0"/>
              <a:t>Differential interference contrast is an important technique for imaging thick plant and animal tissues because, in addition to the increased contrast, DIC exhibits decreased depth of field at wide apertures, creating a thin optical section of the thick specimen.</a:t>
            </a:r>
          </a:p>
          <a:p>
            <a:endParaRPr lang="en-US" dirty="0"/>
          </a:p>
        </p:txBody>
      </p:sp>
      <p:sp>
        <p:nvSpPr>
          <p:cNvPr id="4" name="Slide Number Placeholder 3"/>
          <p:cNvSpPr>
            <a:spLocks noGrp="1"/>
          </p:cNvSpPr>
          <p:nvPr>
            <p:ph type="sldNum" sz="quarter" idx="10"/>
          </p:nvPr>
        </p:nvSpPr>
        <p:spPr/>
        <p:txBody>
          <a:bodyPr/>
          <a:lstStyle/>
          <a:p>
            <a:fld id="{46C07319-8331-1F4A-A2B7-B51869727D79}" type="slidenum">
              <a:rPr lang="en-US" smtClean="0"/>
              <a:t>33</a:t>
            </a:fld>
            <a:endParaRPr lang="en-US"/>
          </a:p>
        </p:txBody>
      </p:sp>
    </p:spTree>
    <p:extLst>
      <p:ext uri="{BB962C8B-B14F-4D97-AF65-F5344CB8AC3E}">
        <p14:creationId xmlns:p14="http://schemas.microsoft.com/office/powerpoint/2010/main" val="611467597"/>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4033" name="Rectangle 2"/>
          <p:cNvSpPr>
            <a:spLocks noGrp="1" noRot="1" noChangeAspect="1" noChangeArrowheads="1" noTextEdit="1"/>
          </p:cNvSpPr>
          <p:nvPr>
            <p:ph type="sldImg"/>
          </p:nvPr>
        </p:nvSpPr>
        <p:spPr>
          <a:ln/>
        </p:spPr>
      </p:sp>
      <p:sp>
        <p:nvSpPr>
          <p:cNvPr id="44034" name="Rectangle 3"/>
          <p:cNvSpPr>
            <a:spLocks noGrp="1" noChangeArrowheads="1"/>
          </p:cNvSpPr>
          <p:nvPr>
            <p:ph type="body" idx="1"/>
          </p:nvPr>
        </p:nvSpPr>
        <p:spPr>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 uri="{FAA26D3D-D897-4be2-8F04-BA451C77F1D7}">
              <ma14:placeholderFlag xmlns:ma14="http://schemas.microsoft.com/office/mac/drawingml/2011/main" xmlns="" val="1"/>
            </a:ext>
          </a:extLst>
        </p:spPr>
        <p:txBody>
          <a:bodyPr/>
          <a:lstStyle/>
          <a:p>
            <a:endParaRPr lang="en-US"/>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fld id="{98DF4989-058D-ED43-A4FF-40FC0E3A9530}" type="datetimeFigureOut">
              <a:rPr lang="en-US" smtClean="0"/>
              <a:t>6/7/18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944332C-207D-4F40-9E10-36DD1FC05A8D}" type="slidenum">
              <a:rPr lang="en-US" smtClean="0"/>
              <a:t>‹#›</a:t>
            </a:fld>
            <a:endParaRPr lang="en-US"/>
          </a:p>
        </p:txBody>
      </p:sp>
    </p:spTree>
    <p:extLst>
      <p:ext uri="{BB962C8B-B14F-4D97-AF65-F5344CB8AC3E}">
        <p14:creationId xmlns:p14="http://schemas.microsoft.com/office/powerpoint/2010/main" val="12857782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98DF4989-058D-ED43-A4FF-40FC0E3A9530}" type="datetimeFigureOut">
              <a:rPr lang="en-US" smtClean="0"/>
              <a:t>6/7/18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944332C-207D-4F40-9E10-36DD1FC05A8D}" type="slidenum">
              <a:rPr lang="en-US" smtClean="0"/>
              <a:t>‹#›</a:t>
            </a:fld>
            <a:endParaRPr lang="en-US"/>
          </a:p>
        </p:txBody>
      </p:sp>
    </p:spTree>
    <p:extLst>
      <p:ext uri="{BB962C8B-B14F-4D97-AF65-F5344CB8AC3E}">
        <p14:creationId xmlns:p14="http://schemas.microsoft.com/office/powerpoint/2010/main" val="106815278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98DF4989-058D-ED43-A4FF-40FC0E3A9530}" type="datetimeFigureOut">
              <a:rPr lang="en-US" smtClean="0"/>
              <a:t>6/7/18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944332C-207D-4F40-9E10-36DD1FC05A8D}" type="slidenum">
              <a:rPr lang="en-US" smtClean="0"/>
              <a:t>‹#›</a:t>
            </a:fld>
            <a:endParaRPr lang="en-US"/>
          </a:p>
        </p:txBody>
      </p:sp>
    </p:spTree>
    <p:extLst>
      <p:ext uri="{BB962C8B-B14F-4D97-AF65-F5344CB8AC3E}">
        <p14:creationId xmlns:p14="http://schemas.microsoft.com/office/powerpoint/2010/main" val="380449086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98DF4989-058D-ED43-A4FF-40FC0E3A9530}" type="datetimeFigureOut">
              <a:rPr lang="en-US" smtClean="0"/>
              <a:t>6/7/18</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2944332C-207D-4F40-9E10-36DD1FC05A8D}" type="slidenum">
              <a:rPr lang="en-US" smtClean="0"/>
              <a:t>‹#›</a:t>
            </a:fld>
            <a:endParaRPr lang="en-US"/>
          </a:p>
        </p:txBody>
      </p:sp>
    </p:spTree>
    <p:extLst>
      <p:ext uri="{BB962C8B-B14F-4D97-AF65-F5344CB8AC3E}">
        <p14:creationId xmlns:p14="http://schemas.microsoft.com/office/powerpoint/2010/main" val="183981026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98DF4989-058D-ED43-A4FF-40FC0E3A9530}" type="datetimeFigureOut">
              <a:rPr lang="en-US" smtClean="0"/>
              <a:t>6/7/18</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2944332C-207D-4F40-9E10-36DD1FC05A8D}" type="slidenum">
              <a:rPr lang="en-US" smtClean="0"/>
              <a:t>‹#›</a:t>
            </a:fld>
            <a:endParaRPr lang="en-US"/>
          </a:p>
        </p:txBody>
      </p:sp>
    </p:spTree>
    <p:extLst>
      <p:ext uri="{BB962C8B-B14F-4D97-AF65-F5344CB8AC3E}">
        <p14:creationId xmlns:p14="http://schemas.microsoft.com/office/powerpoint/2010/main" val="274927118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98DF4989-058D-ED43-A4FF-40FC0E3A9530}" type="datetimeFigureOut">
              <a:rPr lang="en-US" smtClean="0"/>
              <a:t>6/7/18</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2944332C-207D-4F40-9E10-36DD1FC05A8D}" type="slidenum">
              <a:rPr lang="en-US" smtClean="0"/>
              <a:t>‹#›</a:t>
            </a:fld>
            <a:endParaRPr lang="en-US"/>
          </a:p>
        </p:txBody>
      </p:sp>
    </p:spTree>
    <p:extLst>
      <p:ext uri="{BB962C8B-B14F-4D97-AF65-F5344CB8AC3E}">
        <p14:creationId xmlns:p14="http://schemas.microsoft.com/office/powerpoint/2010/main" val="87734230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98DF4989-058D-ED43-A4FF-40FC0E3A9530}" type="datetimeFigureOut">
              <a:rPr lang="en-US" smtClean="0"/>
              <a:t>6/7/18</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2944332C-207D-4F40-9E10-36DD1FC05A8D}" type="slidenum">
              <a:rPr lang="en-US" smtClean="0"/>
              <a:t>‹#›</a:t>
            </a:fld>
            <a:endParaRPr lang="en-US"/>
          </a:p>
        </p:txBody>
      </p:sp>
    </p:spTree>
    <p:extLst>
      <p:ext uri="{BB962C8B-B14F-4D97-AF65-F5344CB8AC3E}">
        <p14:creationId xmlns:p14="http://schemas.microsoft.com/office/powerpoint/2010/main" val="197117036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98DF4989-058D-ED43-A4FF-40FC0E3A9530}" type="datetimeFigureOut">
              <a:rPr lang="en-US" smtClean="0"/>
              <a:t>6/7/18</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2944332C-207D-4F40-9E10-36DD1FC05A8D}" type="slidenum">
              <a:rPr lang="en-US" smtClean="0"/>
              <a:t>‹#›</a:t>
            </a:fld>
            <a:endParaRPr lang="en-US"/>
          </a:p>
        </p:txBody>
      </p:sp>
    </p:spTree>
    <p:extLst>
      <p:ext uri="{BB962C8B-B14F-4D97-AF65-F5344CB8AC3E}">
        <p14:creationId xmlns:p14="http://schemas.microsoft.com/office/powerpoint/2010/main" val="117427432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98DF4989-058D-ED43-A4FF-40FC0E3A9530}" type="datetimeFigureOut">
              <a:rPr lang="en-US" smtClean="0"/>
              <a:t>6/7/18</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2944332C-207D-4F40-9E10-36DD1FC05A8D}" type="slidenum">
              <a:rPr lang="en-US" smtClean="0"/>
              <a:t>‹#›</a:t>
            </a:fld>
            <a:endParaRPr lang="en-US"/>
          </a:p>
        </p:txBody>
      </p:sp>
    </p:spTree>
    <p:extLst>
      <p:ext uri="{BB962C8B-B14F-4D97-AF65-F5344CB8AC3E}">
        <p14:creationId xmlns:p14="http://schemas.microsoft.com/office/powerpoint/2010/main" val="331973350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98DF4989-058D-ED43-A4FF-40FC0E3A9530}" type="datetimeFigureOut">
              <a:rPr lang="en-US" smtClean="0"/>
              <a:t>6/7/18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944332C-207D-4F40-9E10-36DD1FC05A8D}" type="slidenum">
              <a:rPr lang="en-US" smtClean="0"/>
              <a:t>‹#›</a:t>
            </a:fld>
            <a:endParaRPr lang="en-US"/>
          </a:p>
        </p:txBody>
      </p:sp>
    </p:spTree>
    <p:extLst>
      <p:ext uri="{BB962C8B-B14F-4D97-AF65-F5344CB8AC3E}">
        <p14:creationId xmlns:p14="http://schemas.microsoft.com/office/powerpoint/2010/main" val="246574561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98DF4989-058D-ED43-A4FF-40FC0E3A9530}" type="datetimeFigureOut">
              <a:rPr lang="en-US" smtClean="0"/>
              <a:t>6/7/18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944332C-207D-4F40-9E10-36DD1FC05A8D}" type="slidenum">
              <a:rPr lang="en-US" smtClean="0"/>
              <a:t>‹#›</a:t>
            </a:fld>
            <a:endParaRPr lang="en-US"/>
          </a:p>
        </p:txBody>
      </p:sp>
    </p:spTree>
    <p:extLst>
      <p:ext uri="{BB962C8B-B14F-4D97-AF65-F5344CB8AC3E}">
        <p14:creationId xmlns:p14="http://schemas.microsoft.com/office/powerpoint/2010/main" val="3491179576"/>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xAndObj">
  <p:cSld name="Title, Text,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806824" y="415636"/>
            <a:ext cx="9144000" cy="779318"/>
          </a:xfrm>
        </p:spPr>
        <p:txBody>
          <a:bodyPr/>
          <a:lstStyle/>
          <a:p>
            <a:r>
              <a:rPr lang="en-US"/>
              <a:t>Click to edit Master title style</a:t>
            </a:r>
          </a:p>
        </p:txBody>
      </p:sp>
      <p:sp>
        <p:nvSpPr>
          <p:cNvPr id="3" name="Text Placeholder 2"/>
          <p:cNvSpPr>
            <a:spLocks noGrp="1"/>
          </p:cNvSpPr>
          <p:nvPr>
            <p:ph type="body" sz="half" idx="1"/>
          </p:nvPr>
        </p:nvSpPr>
        <p:spPr>
          <a:xfrm>
            <a:off x="806824" y="1350818"/>
            <a:ext cx="4482353" cy="280554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5468471" y="1350818"/>
            <a:ext cx="4482353" cy="280554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a:xfrm>
            <a:off x="806450" y="4260850"/>
            <a:ext cx="2241550" cy="311150"/>
          </a:xfrm>
        </p:spPr>
        <p:txBody>
          <a:bodyPr/>
          <a:lstStyle>
            <a:lvl1pPr>
              <a:defRPr/>
            </a:lvl1pPr>
          </a:lstStyle>
          <a:p>
            <a:pPr>
              <a:defRPr/>
            </a:pPr>
            <a:endParaRPr lang="en-US" altLang="ja-JP"/>
          </a:p>
        </p:txBody>
      </p:sp>
      <p:sp>
        <p:nvSpPr>
          <p:cNvPr id="6" name="Footer Placeholder 5"/>
          <p:cNvSpPr>
            <a:spLocks noGrp="1"/>
          </p:cNvSpPr>
          <p:nvPr>
            <p:ph type="ftr" sz="quarter" idx="11"/>
          </p:nvPr>
        </p:nvSpPr>
        <p:spPr>
          <a:xfrm>
            <a:off x="3675063" y="4260850"/>
            <a:ext cx="3406775" cy="311150"/>
          </a:xfrm>
        </p:spPr>
        <p:txBody>
          <a:bodyPr/>
          <a:lstStyle>
            <a:lvl1pPr>
              <a:defRPr/>
            </a:lvl1pPr>
          </a:lstStyle>
          <a:p>
            <a:pPr>
              <a:defRPr/>
            </a:pPr>
            <a:endParaRPr lang="en-US" altLang="ja-JP"/>
          </a:p>
        </p:txBody>
      </p:sp>
      <p:sp>
        <p:nvSpPr>
          <p:cNvPr id="7" name="Slide Number Placeholder 6"/>
          <p:cNvSpPr>
            <a:spLocks noGrp="1"/>
          </p:cNvSpPr>
          <p:nvPr>
            <p:ph type="sldNum" sz="quarter" idx="12"/>
          </p:nvPr>
        </p:nvSpPr>
        <p:spPr>
          <a:xfrm>
            <a:off x="7708900" y="4260850"/>
            <a:ext cx="2241550" cy="311150"/>
          </a:xfrm>
        </p:spPr>
        <p:txBody>
          <a:bodyPr/>
          <a:lstStyle>
            <a:lvl1pPr>
              <a:defRPr>
                <a:cs typeface="ＭＳ Ｐゴシック" charset="0"/>
              </a:defRPr>
            </a:lvl1pPr>
          </a:lstStyle>
          <a:p>
            <a:pPr>
              <a:defRPr/>
            </a:pPr>
            <a:fld id="{FF8A3392-D688-DE42-9034-E001A5CB1A53}" type="slidenum">
              <a:rPr lang="en-US" altLang="ja-JP"/>
              <a:pPr>
                <a:defRPr/>
              </a:pPr>
              <a:t>‹#›</a:t>
            </a:fld>
            <a:endParaRPr lang="en-US" altLang="ja-JP"/>
          </a:p>
        </p:txBody>
      </p:sp>
    </p:spTree>
    <p:extLst>
      <p:ext uri="{BB962C8B-B14F-4D97-AF65-F5344CB8AC3E}">
        <p14:creationId xmlns:p14="http://schemas.microsoft.com/office/powerpoint/2010/main" val="338468286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98DF4989-058D-ED43-A4FF-40FC0E3A9530}" type="datetimeFigureOut">
              <a:rPr lang="en-US" smtClean="0"/>
              <a:t>6/7/18</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2944332C-207D-4F40-9E10-36DD1FC05A8D}" type="slidenum">
              <a:rPr lang="en-US" smtClean="0"/>
              <a:t>‹#›</a:t>
            </a:fld>
            <a:endParaRPr lang="en-US"/>
          </a:p>
        </p:txBody>
      </p:sp>
    </p:spTree>
    <p:extLst>
      <p:ext uri="{BB962C8B-B14F-4D97-AF65-F5344CB8AC3E}">
        <p14:creationId xmlns:p14="http://schemas.microsoft.com/office/powerpoint/2010/main" val="652292712"/>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2" r:id="rId12"/>
  </p:sldLayoutIdLst>
  <p:txStyles>
    <p:titleStyle>
      <a:lvl1pPr algn="ctr" defTabSz="4572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hyperlink" Target="http://zeiss-campus.magnet.fsu.edu/articles/basics/index.html" TargetMode="External"/><Relationship Id="rId2" Type="http://schemas.openxmlformats.org/officeDocument/2006/relationships/hyperlink" Target="http://micro.magnet.fsu.edu/primer/" TargetMode="External"/><Relationship Id="rId1" Type="http://schemas.openxmlformats.org/officeDocument/2006/relationships/slideLayout" Target="../slideLayouts/slideLayout1.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Layout" Target="../slideLayouts/slideLayout2.xml"/><Relationship Id="rId4" Type="http://schemas.openxmlformats.org/officeDocument/2006/relationships/image" Target="../media/image4.png"/></Relationships>
</file>

<file path=ppt/slides/_rels/slide10.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pn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hyperlink" Target="http://www.garlandscience.com/textbooks/0815341059.asp" TargetMode="External"/><Relationship Id="rId2" Type="http://schemas.openxmlformats.org/officeDocument/2006/relationships/image" Target="../media/image8.png"/><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image" Target="../media/image13.pn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14.jpeg"/><Relationship Id="rId2" Type="http://schemas.openxmlformats.org/officeDocument/2006/relationships/hyperlink" Target="http://mekentosj.com/science/fret/spectrum2.html" TargetMode="External"/><Relationship Id="rId1" Type="http://schemas.openxmlformats.org/officeDocument/2006/relationships/slideLayout" Target="../slideLayouts/slideLayout2.xml"/><Relationship Id="rId5" Type="http://schemas.openxmlformats.org/officeDocument/2006/relationships/image" Target="../media/image16.png"/><Relationship Id="rId4" Type="http://schemas.openxmlformats.org/officeDocument/2006/relationships/image" Target="../media/image15.png"/></Relationships>
</file>

<file path=ppt/slides/_rels/slide19.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image" Target="../media/image17.png"/><Relationship Id="rId1" Type="http://schemas.openxmlformats.org/officeDocument/2006/relationships/slideLayout" Target="../slideLayouts/slideLayout1.xml"/></Relationships>
</file>

<file path=ppt/slides/_rels/slide20.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image" Target="../media/image19.png"/><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3" Type="http://schemas.openxmlformats.org/officeDocument/2006/relationships/image" Target="../media/image22.jpeg"/><Relationship Id="rId2" Type="http://schemas.openxmlformats.org/officeDocument/2006/relationships/image" Target="../media/image21.png"/><Relationship Id="rId1" Type="http://schemas.openxmlformats.org/officeDocument/2006/relationships/slideLayout" Target="../slideLayouts/slideLayout12.xml"/></Relationships>
</file>

<file path=ppt/slides/_rels/slide24.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image" Target="../media/image23.png"/><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image" Target="../media/image25.png"/><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image" Target="../media/image26.png"/><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2" Type="http://schemas.openxmlformats.org/officeDocument/2006/relationships/image" Target="../media/image27.png"/><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image" Target="../media/image27.png"/><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image" Target="../media/image28.png"/><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image" Target="../media/image30.png"/><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image" Target="../media/image32.png"/><Relationship Id="rId1" Type="http://schemas.openxmlformats.org/officeDocument/2006/relationships/slideLayout" Target="../slideLayouts/slideLayout1.xml"/></Relationships>
</file>

<file path=ppt/slides/_rels/slide35.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1" y="30905"/>
            <a:ext cx="9144000" cy="887774"/>
          </a:xfrm>
        </p:spPr>
        <p:txBody>
          <a:bodyPr>
            <a:normAutofit/>
          </a:bodyPr>
          <a:lstStyle/>
          <a:p>
            <a:r>
              <a:rPr lang="en-US" sz="4200" b="1" dirty="0">
                <a:solidFill>
                  <a:srgbClr val="0000FF"/>
                </a:solidFill>
              </a:rPr>
              <a:t>Physics 598 BP: </a:t>
            </a:r>
            <a:r>
              <a:rPr lang="en-US" sz="4200" b="1" u="sng" dirty="0">
                <a:solidFill>
                  <a:srgbClr val="0000FF"/>
                </a:solidFill>
              </a:rPr>
              <a:t>Experimental</a:t>
            </a:r>
            <a:r>
              <a:rPr lang="en-US" sz="4200" b="1" dirty="0">
                <a:solidFill>
                  <a:srgbClr val="0000FF"/>
                </a:solidFill>
              </a:rPr>
              <a:t> Biophysics</a:t>
            </a:r>
          </a:p>
        </p:txBody>
      </p:sp>
      <p:sp>
        <p:nvSpPr>
          <p:cNvPr id="3" name="Subtitle 2"/>
          <p:cNvSpPr>
            <a:spLocks noGrp="1"/>
          </p:cNvSpPr>
          <p:nvPr>
            <p:ph type="subTitle" idx="1"/>
          </p:nvPr>
        </p:nvSpPr>
        <p:spPr>
          <a:xfrm>
            <a:off x="405349" y="1023407"/>
            <a:ext cx="8566378" cy="4663372"/>
          </a:xfrm>
        </p:spPr>
        <p:txBody>
          <a:bodyPr>
            <a:normAutofit fontScale="55000" lnSpcReduction="20000"/>
          </a:bodyPr>
          <a:lstStyle/>
          <a:p>
            <a:r>
              <a:rPr lang="en-US" sz="4400" dirty="0">
                <a:solidFill>
                  <a:srgbClr val="0000FF"/>
                </a:solidFill>
              </a:rPr>
              <a:t>Paul Selvin </a:t>
            </a:r>
            <a:r>
              <a:rPr lang="en-US" sz="4400" dirty="0">
                <a:solidFill>
                  <a:schemeClr val="tx1"/>
                </a:solidFill>
              </a:rPr>
              <a:t>(Instructor—Lectures)</a:t>
            </a:r>
          </a:p>
          <a:p>
            <a:r>
              <a:rPr lang="en-US" sz="4400" dirty="0">
                <a:solidFill>
                  <a:schemeClr val="tx1"/>
                </a:solidFill>
              </a:rPr>
              <a:t>(Usually) Monday 4-5pm, 322 LLP</a:t>
            </a:r>
          </a:p>
          <a:p>
            <a:r>
              <a:rPr lang="en-US" sz="4400" dirty="0">
                <a:solidFill>
                  <a:schemeClr val="tx1"/>
                </a:solidFill>
              </a:rPr>
              <a:t>This week only: Tuesday and Thursday, 1-3 pm (or-so)</a:t>
            </a:r>
          </a:p>
          <a:p>
            <a:endParaRPr lang="en-US" sz="4400" dirty="0">
              <a:solidFill>
                <a:schemeClr val="tx1"/>
              </a:solidFill>
            </a:endParaRPr>
          </a:p>
          <a:p>
            <a:r>
              <a:rPr lang="en-US" sz="4400" dirty="0">
                <a:solidFill>
                  <a:srgbClr val="0000FF"/>
                </a:solidFill>
              </a:rPr>
              <a:t>Jaya Yodh </a:t>
            </a:r>
            <a:r>
              <a:rPr lang="en-US" sz="4400" dirty="0">
                <a:solidFill>
                  <a:schemeClr val="tx1"/>
                </a:solidFill>
              </a:rPr>
              <a:t>(Instructor – Labs) </a:t>
            </a:r>
          </a:p>
          <a:p>
            <a:r>
              <a:rPr lang="en-US" sz="4400" dirty="0">
                <a:solidFill>
                  <a:schemeClr val="tx1"/>
                </a:solidFill>
              </a:rPr>
              <a:t>(knows everything): Bright-field Microscopy</a:t>
            </a:r>
          </a:p>
          <a:p>
            <a:endParaRPr lang="en-US" sz="4400" dirty="0">
              <a:solidFill>
                <a:schemeClr val="tx1"/>
              </a:solidFill>
            </a:endParaRPr>
          </a:p>
          <a:p>
            <a:r>
              <a:rPr lang="en-US" sz="4400" dirty="0">
                <a:solidFill>
                  <a:srgbClr val="0000FF"/>
                </a:solidFill>
              </a:rPr>
              <a:t>Marco Tjioe, Duncan Nall, Yuji Ishitsuka </a:t>
            </a:r>
            <a:r>
              <a:rPr lang="en-US" sz="4400" dirty="0">
                <a:solidFill>
                  <a:schemeClr val="tx1"/>
                </a:solidFill>
              </a:rPr>
              <a:t>– TA (Selvin) </a:t>
            </a:r>
          </a:p>
          <a:p>
            <a:r>
              <a:rPr lang="en-US" sz="4400" dirty="0">
                <a:solidFill>
                  <a:schemeClr val="tx1"/>
                </a:solidFill>
              </a:rPr>
              <a:t>ensemble Fluorescence, FIONA, PALM/ STORM</a:t>
            </a:r>
          </a:p>
          <a:p>
            <a:endParaRPr lang="en-US" sz="4400" dirty="0">
              <a:solidFill>
                <a:srgbClr val="000000"/>
              </a:solidFill>
            </a:endParaRPr>
          </a:p>
          <a:p>
            <a:r>
              <a:rPr lang="en-US" sz="4400" dirty="0" err="1">
                <a:solidFill>
                  <a:srgbClr val="0000FF"/>
                </a:solidFill>
              </a:rPr>
              <a:t>Jaba</a:t>
            </a:r>
            <a:r>
              <a:rPr lang="en-US" sz="4400" dirty="0">
                <a:solidFill>
                  <a:srgbClr val="0000FF"/>
                </a:solidFill>
              </a:rPr>
              <a:t> </a:t>
            </a:r>
            <a:r>
              <a:rPr lang="en-US" sz="4400" dirty="0" err="1">
                <a:solidFill>
                  <a:srgbClr val="0000FF"/>
                </a:solidFill>
              </a:rPr>
              <a:t>Mitra</a:t>
            </a:r>
            <a:r>
              <a:rPr lang="en-US" sz="4400" dirty="0">
                <a:solidFill>
                  <a:srgbClr val="0000FF"/>
                </a:solidFill>
              </a:rPr>
              <a:t> </a:t>
            </a:r>
            <a:r>
              <a:rPr lang="en-US" sz="4400" dirty="0">
                <a:solidFill>
                  <a:srgbClr val="000000"/>
                </a:solidFill>
              </a:rPr>
              <a:t>–TA (Ha group)</a:t>
            </a:r>
          </a:p>
          <a:p>
            <a:r>
              <a:rPr lang="en-US" sz="4400" dirty="0">
                <a:solidFill>
                  <a:srgbClr val="000000"/>
                </a:solidFill>
              </a:rPr>
              <a:t> smFRET  </a:t>
            </a:r>
          </a:p>
          <a:p>
            <a:endParaRPr lang="en-US" dirty="0">
              <a:solidFill>
                <a:schemeClr val="tx1"/>
              </a:solidFill>
            </a:endParaRPr>
          </a:p>
          <a:p>
            <a:endParaRPr lang="en-US" dirty="0">
              <a:solidFill>
                <a:schemeClr val="tx1"/>
              </a:solidFill>
            </a:endParaRPr>
          </a:p>
          <a:p>
            <a:endParaRPr lang="en-US" dirty="0">
              <a:solidFill>
                <a:schemeClr val="tx1"/>
              </a:solidFill>
            </a:endParaRPr>
          </a:p>
        </p:txBody>
      </p:sp>
    </p:spTree>
    <p:extLst>
      <p:ext uri="{BB962C8B-B14F-4D97-AF65-F5344CB8AC3E}">
        <p14:creationId xmlns:p14="http://schemas.microsoft.com/office/powerpoint/2010/main" val="100243516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31458"/>
            <a:ext cx="8229600" cy="1143000"/>
          </a:xfrm>
        </p:spPr>
        <p:txBody>
          <a:bodyPr/>
          <a:lstStyle/>
          <a:p>
            <a:r>
              <a:rPr lang="en-US" b="1" dirty="0">
                <a:solidFill>
                  <a:srgbClr val="0000FF"/>
                </a:solidFill>
              </a:rPr>
              <a:t>What we’re here for</a:t>
            </a:r>
          </a:p>
        </p:txBody>
      </p:sp>
      <p:sp>
        <p:nvSpPr>
          <p:cNvPr id="4" name="TextBox 3"/>
          <p:cNvSpPr txBox="1"/>
          <p:nvPr/>
        </p:nvSpPr>
        <p:spPr>
          <a:xfrm>
            <a:off x="999861" y="1039358"/>
            <a:ext cx="7107120" cy="954107"/>
          </a:xfrm>
          <a:prstGeom prst="rect">
            <a:avLst/>
          </a:prstGeom>
          <a:noFill/>
        </p:spPr>
        <p:txBody>
          <a:bodyPr wrap="square" rtlCol="0">
            <a:spAutoFit/>
          </a:bodyPr>
          <a:lstStyle/>
          <a:p>
            <a:pPr algn="ctr"/>
            <a:r>
              <a:rPr lang="en-US" sz="2800" dirty="0"/>
              <a:t>Give you direct experience in lab manipulations associated with modern biophysics</a:t>
            </a:r>
          </a:p>
        </p:txBody>
      </p:sp>
      <p:sp>
        <p:nvSpPr>
          <p:cNvPr id="5" name="TextBox 4"/>
          <p:cNvSpPr txBox="1"/>
          <p:nvPr/>
        </p:nvSpPr>
        <p:spPr>
          <a:xfrm>
            <a:off x="5663030" y="2110416"/>
            <a:ext cx="3378098" cy="523220"/>
          </a:xfrm>
          <a:prstGeom prst="rect">
            <a:avLst/>
          </a:prstGeom>
          <a:noFill/>
        </p:spPr>
        <p:txBody>
          <a:bodyPr wrap="none" rtlCol="0">
            <a:spAutoFit/>
          </a:bodyPr>
          <a:lstStyle/>
          <a:p>
            <a:r>
              <a:rPr lang="en-US" sz="2800" b="1" dirty="0">
                <a:solidFill>
                  <a:srgbClr val="FF0000"/>
                </a:solidFill>
              </a:rPr>
              <a:t>I’m </a:t>
            </a:r>
            <a:r>
              <a:rPr lang="en-US" sz="2800" b="1" i="1" dirty="0">
                <a:solidFill>
                  <a:srgbClr val="FF0000"/>
                </a:solidFill>
              </a:rPr>
              <a:t>sort of </a:t>
            </a:r>
            <a:r>
              <a:rPr lang="en-US" sz="2800" b="1" dirty="0">
                <a:solidFill>
                  <a:srgbClr val="FF0000"/>
                </a:solidFill>
              </a:rPr>
              <a:t>irrelevant!</a:t>
            </a:r>
          </a:p>
        </p:txBody>
      </p:sp>
      <p:sp>
        <p:nvSpPr>
          <p:cNvPr id="6" name="TextBox 5"/>
          <p:cNvSpPr txBox="1"/>
          <p:nvPr/>
        </p:nvSpPr>
        <p:spPr>
          <a:xfrm>
            <a:off x="-94590" y="2123926"/>
            <a:ext cx="6284574" cy="523220"/>
          </a:xfrm>
          <a:prstGeom prst="rect">
            <a:avLst/>
          </a:prstGeom>
          <a:noFill/>
        </p:spPr>
        <p:txBody>
          <a:bodyPr wrap="square" rtlCol="0">
            <a:spAutoFit/>
          </a:bodyPr>
          <a:lstStyle/>
          <a:p>
            <a:pPr algn="ctr"/>
            <a:r>
              <a:rPr lang="en-US" sz="2800" dirty="0"/>
              <a:t>We are not here to lecture you!  </a:t>
            </a:r>
          </a:p>
        </p:txBody>
      </p:sp>
      <p:sp>
        <p:nvSpPr>
          <p:cNvPr id="7" name="TextBox 6"/>
          <p:cNvSpPr txBox="1"/>
          <p:nvPr/>
        </p:nvSpPr>
        <p:spPr>
          <a:xfrm>
            <a:off x="355074" y="2734979"/>
            <a:ext cx="8427490" cy="954107"/>
          </a:xfrm>
          <a:prstGeom prst="rect">
            <a:avLst/>
          </a:prstGeom>
          <a:noFill/>
        </p:spPr>
        <p:txBody>
          <a:bodyPr wrap="square" rtlCol="0">
            <a:spAutoFit/>
          </a:bodyPr>
          <a:lstStyle/>
          <a:p>
            <a:pPr algn="ctr"/>
            <a:r>
              <a:rPr lang="en-US" sz="2800" dirty="0"/>
              <a:t>A big part is you must take responsibility for learning</a:t>
            </a:r>
          </a:p>
          <a:p>
            <a:pPr algn="ctr"/>
            <a:r>
              <a:rPr lang="en-US" sz="2800" dirty="0"/>
              <a:t>We’re here to help.  </a:t>
            </a:r>
          </a:p>
        </p:txBody>
      </p:sp>
      <p:sp>
        <p:nvSpPr>
          <p:cNvPr id="9" name="TextBox 8"/>
          <p:cNvSpPr txBox="1"/>
          <p:nvPr/>
        </p:nvSpPr>
        <p:spPr>
          <a:xfrm>
            <a:off x="702604" y="3779037"/>
            <a:ext cx="7688121" cy="1815882"/>
          </a:xfrm>
          <a:prstGeom prst="rect">
            <a:avLst/>
          </a:prstGeom>
          <a:noFill/>
        </p:spPr>
        <p:txBody>
          <a:bodyPr wrap="square" rtlCol="0">
            <a:spAutoFit/>
          </a:bodyPr>
          <a:lstStyle/>
          <a:p>
            <a:pPr algn="ctr"/>
            <a:r>
              <a:rPr lang="en-US" sz="2800" dirty="0"/>
              <a:t>Model is based on summer schools, </a:t>
            </a:r>
          </a:p>
          <a:p>
            <a:pPr algn="ctr"/>
            <a:r>
              <a:rPr lang="en-US" sz="2800" dirty="0"/>
              <a:t>Taught for past 5 years, about 40 students/year, </a:t>
            </a:r>
          </a:p>
          <a:p>
            <a:pPr algn="ctr"/>
            <a:r>
              <a:rPr lang="en-US" sz="2800" dirty="0"/>
              <a:t>1 week/year, very full-time. </a:t>
            </a:r>
          </a:p>
          <a:p>
            <a:pPr algn="ctr"/>
            <a:r>
              <a:rPr lang="en-US" sz="2800" dirty="0"/>
              <a:t>1 TA every 3 (or 4 students) </a:t>
            </a:r>
          </a:p>
        </p:txBody>
      </p:sp>
      <p:sp>
        <p:nvSpPr>
          <p:cNvPr id="10" name="TextBox 9"/>
          <p:cNvSpPr txBox="1"/>
          <p:nvPr/>
        </p:nvSpPr>
        <p:spPr>
          <a:xfrm>
            <a:off x="719050" y="5502768"/>
            <a:ext cx="7791626" cy="1077218"/>
          </a:xfrm>
          <a:prstGeom prst="rect">
            <a:avLst/>
          </a:prstGeom>
          <a:noFill/>
        </p:spPr>
        <p:txBody>
          <a:bodyPr wrap="square" rtlCol="0">
            <a:spAutoFit/>
          </a:bodyPr>
          <a:lstStyle/>
          <a:p>
            <a:pPr algn="ctr"/>
            <a:r>
              <a:rPr lang="en-US" sz="3200" dirty="0">
                <a:solidFill>
                  <a:srgbClr val="FF0000"/>
                </a:solidFill>
              </a:rPr>
              <a:t>A big emphasis will be on detection via</a:t>
            </a:r>
          </a:p>
          <a:p>
            <a:pPr algn="ctr"/>
            <a:r>
              <a:rPr lang="en-US" sz="3200" dirty="0">
                <a:solidFill>
                  <a:srgbClr val="FF0000"/>
                </a:solidFill>
              </a:rPr>
              <a:t>Fluorescence  and Single Molecules</a:t>
            </a:r>
          </a:p>
        </p:txBody>
      </p:sp>
    </p:spTree>
    <p:extLst>
      <p:ext uri="{BB962C8B-B14F-4D97-AF65-F5344CB8AC3E}">
        <p14:creationId xmlns:p14="http://schemas.microsoft.com/office/powerpoint/2010/main" val="71513731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5"/>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7"/>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9"/>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1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6" grpId="0"/>
      <p:bldP spid="7" grpId="0"/>
      <p:bldP spid="9" grpId="0"/>
      <p:bldP spid="10"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126029"/>
            <a:ext cx="8229600" cy="603510"/>
          </a:xfrm>
        </p:spPr>
        <p:txBody>
          <a:bodyPr>
            <a:normAutofit fontScale="90000"/>
          </a:bodyPr>
          <a:lstStyle/>
          <a:p>
            <a:r>
              <a:rPr lang="en-US" b="1" dirty="0">
                <a:solidFill>
                  <a:srgbClr val="0000FF"/>
                </a:solidFill>
              </a:rPr>
              <a:t>Physics 598BP—look at Lab handout</a:t>
            </a:r>
          </a:p>
        </p:txBody>
      </p:sp>
      <p:sp>
        <p:nvSpPr>
          <p:cNvPr id="4" name="Rectangle 3"/>
          <p:cNvSpPr/>
          <p:nvPr/>
        </p:nvSpPr>
        <p:spPr>
          <a:xfrm>
            <a:off x="689093" y="886533"/>
            <a:ext cx="7850261" cy="5355313"/>
          </a:xfrm>
          <a:prstGeom prst="rect">
            <a:avLst/>
          </a:prstGeom>
        </p:spPr>
        <p:txBody>
          <a:bodyPr wrap="square">
            <a:spAutoFit/>
          </a:bodyPr>
          <a:lstStyle/>
          <a:p>
            <a:r>
              <a:rPr lang="en-US" b="1" dirty="0"/>
              <a:t>Format</a:t>
            </a:r>
            <a:r>
              <a:rPr lang="en-US" dirty="0"/>
              <a:t>:  5 experimental labs will be offered in total, each being 3 week, with 1 week being only 2sessions in a week.  </a:t>
            </a:r>
            <a:r>
              <a:rPr lang="en-US" dirty="0">
                <a:solidFill>
                  <a:srgbClr val="FF0000"/>
                </a:solidFill>
              </a:rPr>
              <a:t>M 4-5pm lecture </a:t>
            </a:r>
          </a:p>
          <a:p>
            <a:endParaRPr lang="en-US" dirty="0"/>
          </a:p>
          <a:p>
            <a:r>
              <a:rPr lang="en-US" b="1" dirty="0"/>
              <a:t>Ensemble Fluorescence (Location - Loomis Selvin Lab; Instructor(s) - Marco </a:t>
            </a:r>
            <a:r>
              <a:rPr lang="en-US" b="1" dirty="0" err="1"/>
              <a:t>Tjioe</a:t>
            </a:r>
            <a:r>
              <a:rPr lang="en-US" b="1" dirty="0"/>
              <a:t> </a:t>
            </a:r>
            <a:r>
              <a:rPr lang="en-US" dirty="0"/>
              <a:t>Part 1:  Dye absorption, emission, lifetime, anisotropy; Part 2:  Bulk FRET, donor-acceptance donor</a:t>
            </a:r>
            <a:br>
              <a:rPr lang="en-US" dirty="0"/>
            </a:br>
            <a:endParaRPr lang="en-US" dirty="0"/>
          </a:p>
          <a:p>
            <a:r>
              <a:rPr lang="en-US" b="1" dirty="0"/>
              <a:t>Bright Field &amp; Fluorescence Microscopy (Location – IGB; Instructor - Jaya </a:t>
            </a:r>
            <a:r>
              <a:rPr lang="en-US" b="1" dirty="0" err="1"/>
              <a:t>Yodh</a:t>
            </a:r>
            <a:r>
              <a:rPr lang="en-US" b="1" dirty="0"/>
              <a:t>)</a:t>
            </a:r>
            <a:endParaRPr lang="en-US" dirty="0"/>
          </a:p>
          <a:p>
            <a:endParaRPr lang="en-US" dirty="0"/>
          </a:p>
          <a:p>
            <a:r>
              <a:rPr lang="en-US" b="1" dirty="0"/>
              <a:t>smFRET (Location – Loomis  Ha Lab; Instructor -</a:t>
            </a:r>
            <a:r>
              <a:rPr lang="en-US" b="1" dirty="0" err="1"/>
              <a:t>Jaba</a:t>
            </a:r>
            <a:r>
              <a:rPr lang="en-US" b="1" dirty="0"/>
              <a:t> </a:t>
            </a:r>
            <a:r>
              <a:rPr lang="en-US" b="1" dirty="0" err="1"/>
              <a:t>Mitra</a:t>
            </a:r>
            <a:r>
              <a:rPr lang="en-US" b="1" dirty="0"/>
              <a:t>)</a:t>
            </a:r>
          </a:p>
          <a:p>
            <a:r>
              <a:rPr lang="en-US" b="1" dirty="0"/>
              <a:t>	</a:t>
            </a:r>
            <a:r>
              <a:rPr lang="en-US" dirty="0"/>
              <a:t>Special two week lab section –extra night class required!</a:t>
            </a:r>
          </a:p>
          <a:p>
            <a:r>
              <a:rPr lang="en-US" dirty="0"/>
              <a:t> </a:t>
            </a:r>
          </a:p>
          <a:p>
            <a:r>
              <a:rPr lang="en-US" b="1" dirty="0"/>
              <a:t>FIONA (Location - Loomis Selvin Lab; Instructor(s) - Marco Tjioe)</a:t>
            </a:r>
            <a:endParaRPr lang="en-US" dirty="0"/>
          </a:p>
          <a:p>
            <a:endParaRPr lang="en-US" dirty="0"/>
          </a:p>
          <a:p>
            <a:r>
              <a:rPr lang="en-US" b="1" dirty="0"/>
              <a:t>STORM/PALM (Instructors – Duncan Nall and Yuji Ishitsuka (Selvin lab))</a:t>
            </a:r>
            <a:endParaRPr lang="en-US" dirty="0"/>
          </a:p>
          <a:p>
            <a:r>
              <a:rPr lang="en-US" dirty="0"/>
              <a:t> </a:t>
            </a:r>
          </a:p>
          <a:p>
            <a:r>
              <a:rPr lang="en-US" b="1" dirty="0"/>
              <a:t>Light Sheet Microscopy or Optical Trap (Location – IGB, Instructor Duncan Nall or </a:t>
            </a:r>
            <a:r>
              <a:rPr lang="en-US" b="1" dirty="0" err="1"/>
              <a:t>Roshni</a:t>
            </a:r>
            <a:r>
              <a:rPr lang="en-US" b="1" dirty="0"/>
              <a:t> </a:t>
            </a:r>
            <a:r>
              <a:rPr lang="en-US" b="1" dirty="0" err="1"/>
              <a:t>Bano</a:t>
            </a:r>
            <a:r>
              <a:rPr lang="en-US" b="1" dirty="0"/>
              <a:t> (Chemla Lab).</a:t>
            </a:r>
            <a:endParaRPr lang="en-US" dirty="0"/>
          </a:p>
          <a:p>
            <a:r>
              <a:rPr lang="en-US" dirty="0"/>
              <a:t>1 week demo only.</a:t>
            </a:r>
          </a:p>
        </p:txBody>
      </p:sp>
      <p:sp>
        <p:nvSpPr>
          <p:cNvPr id="5" name="TextBox 4"/>
          <p:cNvSpPr txBox="1"/>
          <p:nvPr/>
        </p:nvSpPr>
        <p:spPr>
          <a:xfrm>
            <a:off x="2013234" y="6334179"/>
            <a:ext cx="5447149" cy="400110"/>
          </a:xfrm>
          <a:prstGeom prst="rect">
            <a:avLst/>
          </a:prstGeom>
          <a:noFill/>
        </p:spPr>
        <p:txBody>
          <a:bodyPr wrap="none" rtlCol="0">
            <a:spAutoFit/>
          </a:bodyPr>
          <a:lstStyle/>
          <a:p>
            <a:r>
              <a:rPr lang="en-US" sz="2000" b="1" dirty="0">
                <a:solidFill>
                  <a:srgbClr val="FF0000"/>
                </a:solidFill>
              </a:rPr>
              <a:t>You must choose a lab time, Tuesday or Thursday</a:t>
            </a:r>
          </a:p>
        </p:txBody>
      </p:sp>
    </p:spTree>
    <p:extLst>
      <p:ext uri="{BB962C8B-B14F-4D97-AF65-F5344CB8AC3E}">
        <p14:creationId xmlns:p14="http://schemas.microsoft.com/office/powerpoint/2010/main" val="1147873771"/>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a:solidFill>
                  <a:srgbClr val="0000FF"/>
                </a:solidFill>
              </a:rPr>
              <a:t>Grades</a:t>
            </a:r>
          </a:p>
        </p:txBody>
      </p:sp>
      <p:sp>
        <p:nvSpPr>
          <p:cNvPr id="3" name="Content Placeholder 2"/>
          <p:cNvSpPr>
            <a:spLocks noGrp="1"/>
          </p:cNvSpPr>
          <p:nvPr>
            <p:ph idx="1"/>
          </p:nvPr>
        </p:nvSpPr>
        <p:spPr/>
        <p:txBody>
          <a:bodyPr/>
          <a:lstStyle/>
          <a:p>
            <a:pPr marL="0" indent="0" algn="ctr">
              <a:buNone/>
            </a:pPr>
            <a:r>
              <a:rPr lang="en-US" dirty="0"/>
              <a:t>Not a big emphasis</a:t>
            </a:r>
          </a:p>
          <a:p>
            <a:pPr marL="0" indent="0" algn="ctr">
              <a:buNone/>
            </a:pPr>
            <a:r>
              <a:rPr lang="en-US" dirty="0"/>
              <a:t>Do labs, reading.</a:t>
            </a:r>
          </a:p>
          <a:p>
            <a:pPr marL="0" indent="0" algn="ctr">
              <a:buNone/>
            </a:pPr>
            <a:r>
              <a:rPr lang="en-US" dirty="0"/>
              <a:t>Turn in the lab reports (on time) </a:t>
            </a:r>
          </a:p>
          <a:p>
            <a:pPr marL="0" indent="0" algn="ctr">
              <a:buNone/>
            </a:pPr>
            <a:r>
              <a:rPr lang="en-US" dirty="0"/>
              <a:t>with everything done.</a:t>
            </a:r>
          </a:p>
          <a:p>
            <a:pPr marL="0" indent="0" algn="ctr">
              <a:buNone/>
            </a:pPr>
            <a:r>
              <a:rPr lang="en-US" dirty="0"/>
              <a:t>Do individual presentation at end.</a:t>
            </a:r>
          </a:p>
          <a:p>
            <a:pPr marL="0" indent="0" algn="ctr">
              <a:buNone/>
            </a:pPr>
            <a:r>
              <a:rPr lang="en-US" dirty="0"/>
              <a:t>No tests.</a:t>
            </a:r>
          </a:p>
        </p:txBody>
      </p:sp>
    </p:spTree>
    <p:extLst>
      <p:ext uri="{BB962C8B-B14F-4D97-AF65-F5344CB8AC3E}">
        <p14:creationId xmlns:p14="http://schemas.microsoft.com/office/powerpoint/2010/main" val="1768392246"/>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282222" y="850526"/>
            <a:ext cx="8567900" cy="5822798"/>
          </a:xfrm>
        </p:spPr>
        <p:txBody>
          <a:bodyPr>
            <a:normAutofit fontScale="90000"/>
          </a:bodyPr>
          <a:lstStyle/>
          <a:p>
            <a:r>
              <a:rPr lang="en-US" sz="3100" dirty="0">
                <a:solidFill>
                  <a:srgbClr val="0000FF"/>
                </a:solidFill>
              </a:rPr>
              <a:t>Our Web site: </a:t>
            </a:r>
            <a:br>
              <a:rPr lang="en-US" sz="3100" dirty="0">
                <a:solidFill>
                  <a:srgbClr val="FF0000"/>
                </a:solidFill>
              </a:rPr>
            </a:br>
            <a:r>
              <a:rPr lang="en-US" sz="2400" dirty="0"/>
              <a:t>http://</a:t>
            </a:r>
            <a:r>
              <a:rPr lang="en-US" sz="2400" dirty="0" err="1"/>
              <a:t>courses.physics.illinois.edu</a:t>
            </a:r>
            <a:r>
              <a:rPr lang="en-US" sz="2400" dirty="0"/>
              <a:t>/phys598bp/</a:t>
            </a:r>
            <a:br>
              <a:rPr lang="en-US" sz="2400" dirty="0"/>
            </a:br>
            <a:r>
              <a:rPr lang="en-US" sz="3100" dirty="0"/>
              <a:t> 				Lab Handouts </a:t>
            </a:r>
            <a:r>
              <a:rPr lang="en-US" sz="2700" dirty="0">
                <a:solidFill>
                  <a:srgbClr val="FF0000"/>
                </a:solidFill>
              </a:rPr>
              <a:t>(Lab 1 or 2, read by Tuesday)</a:t>
            </a:r>
            <a:r>
              <a:rPr lang="en-US" sz="3100" dirty="0"/>
              <a:t>						“Visualizing Cells” </a:t>
            </a:r>
            <a:r>
              <a:rPr lang="en-US" sz="2400" dirty="0"/>
              <a:t> </a:t>
            </a:r>
            <a:r>
              <a:rPr lang="en-US" sz="2400" b="1" dirty="0">
                <a:solidFill>
                  <a:srgbClr val="FF0000"/>
                </a:solidFill>
              </a:rPr>
              <a:t>READ by Monday!</a:t>
            </a:r>
            <a:br>
              <a:rPr lang="en-US" sz="2400" dirty="0"/>
            </a:br>
            <a:br>
              <a:rPr lang="en-US" sz="2400" dirty="0"/>
            </a:br>
            <a:r>
              <a:rPr lang="en-US" sz="3100" dirty="0">
                <a:solidFill>
                  <a:srgbClr val="0000FF"/>
                </a:solidFill>
              </a:rPr>
              <a:t>Really good Web sites</a:t>
            </a:r>
            <a:br>
              <a:rPr lang="en-US" sz="2400" dirty="0"/>
            </a:br>
            <a:r>
              <a:rPr lang="en-US" sz="2400" dirty="0"/>
              <a:t>Florida State University</a:t>
            </a:r>
            <a:br>
              <a:rPr lang="en-US" sz="2400" dirty="0"/>
            </a:br>
            <a:r>
              <a:rPr lang="en-US" sz="2400" dirty="0">
                <a:hlinkClick r:id="rId2"/>
              </a:rPr>
              <a:t>http://micro.magnet.fsu.edu/primer/</a:t>
            </a:r>
            <a:r>
              <a:rPr lang="en-US" sz="2400" dirty="0"/>
              <a:t>	(Olympus)  </a:t>
            </a:r>
            <a:br>
              <a:rPr lang="en-US" sz="3200" dirty="0"/>
            </a:br>
            <a:r>
              <a:rPr lang="en-US" sz="2400" dirty="0">
                <a:hlinkClick r:id="rId3"/>
              </a:rPr>
              <a:t>http://zeiss-campus.magnet.fsu.edu/articles/basics/index.html</a:t>
            </a:r>
            <a:r>
              <a:rPr lang="en-US" sz="3200" dirty="0"/>
              <a:t> </a:t>
            </a:r>
            <a:r>
              <a:rPr lang="en-US" sz="2400" dirty="0"/>
              <a:t>(Zeiss)</a:t>
            </a:r>
            <a:br>
              <a:rPr lang="en-US" sz="2400" dirty="0"/>
            </a:br>
            <a:br>
              <a:rPr lang="en-US" sz="2400" dirty="0"/>
            </a:br>
            <a:r>
              <a:rPr lang="en-US" sz="3200" dirty="0">
                <a:solidFill>
                  <a:srgbClr val="0000FF"/>
                </a:solidFill>
              </a:rPr>
              <a:t>Molecular (or Essential) Biology of the Cell </a:t>
            </a:r>
            <a:br>
              <a:rPr lang="en-US" sz="3200" dirty="0"/>
            </a:br>
            <a:r>
              <a:rPr lang="en-US" sz="3200" dirty="0"/>
              <a:t> </a:t>
            </a:r>
            <a:r>
              <a:rPr lang="en-US" sz="2700" dirty="0"/>
              <a:t>http://</a:t>
            </a:r>
            <a:r>
              <a:rPr lang="en-US" sz="2700" dirty="0" err="1"/>
              <a:t>www.ncbi.nlm.nih.gov</a:t>
            </a:r>
            <a:r>
              <a:rPr lang="en-US" sz="2700" dirty="0"/>
              <a:t>/books/NBK26880/</a:t>
            </a:r>
            <a:br>
              <a:rPr lang="en-US" sz="2700" dirty="0"/>
            </a:br>
            <a:r>
              <a:rPr lang="en-US" sz="3600" dirty="0">
                <a:solidFill>
                  <a:srgbClr val="0000FF"/>
                </a:solidFill>
              </a:rPr>
              <a:t>Wikipedia</a:t>
            </a:r>
            <a:r>
              <a:rPr lang="en-US" sz="3600" dirty="0">
                <a:solidFill>
                  <a:srgbClr val="FF0000"/>
                </a:solidFill>
              </a:rPr>
              <a:t> </a:t>
            </a:r>
            <a:br>
              <a:rPr lang="en-US" sz="3600" dirty="0">
                <a:solidFill>
                  <a:srgbClr val="FF0000"/>
                </a:solidFill>
              </a:rPr>
            </a:br>
            <a:r>
              <a:rPr lang="en-US" sz="3600" dirty="0"/>
              <a:t> </a:t>
            </a:r>
            <a:endParaRPr lang="en-US" dirty="0"/>
          </a:p>
        </p:txBody>
      </p:sp>
      <p:sp>
        <p:nvSpPr>
          <p:cNvPr id="4" name="Rectangle 3"/>
          <p:cNvSpPr/>
          <p:nvPr/>
        </p:nvSpPr>
        <p:spPr>
          <a:xfrm>
            <a:off x="3" y="-53411"/>
            <a:ext cx="9144000" cy="769441"/>
          </a:xfrm>
          <a:prstGeom prst="rect">
            <a:avLst/>
          </a:prstGeom>
        </p:spPr>
        <p:txBody>
          <a:bodyPr wrap="square">
            <a:spAutoFit/>
          </a:bodyPr>
          <a:lstStyle/>
          <a:p>
            <a:pPr algn="ctr"/>
            <a:r>
              <a:rPr lang="en-US" sz="4400" b="1" dirty="0">
                <a:solidFill>
                  <a:srgbClr val="0000FF"/>
                </a:solidFill>
              </a:rPr>
              <a:t>Good Resources</a:t>
            </a:r>
          </a:p>
        </p:txBody>
      </p:sp>
    </p:spTree>
    <p:extLst>
      <p:ext uri="{BB962C8B-B14F-4D97-AF65-F5344CB8AC3E}">
        <p14:creationId xmlns:p14="http://schemas.microsoft.com/office/powerpoint/2010/main" val="326679260"/>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33130"/>
            <a:ext cx="7772400" cy="1407994"/>
          </a:xfrm>
        </p:spPr>
        <p:txBody>
          <a:bodyPr>
            <a:normAutofit/>
          </a:bodyPr>
          <a:lstStyle/>
          <a:p>
            <a:r>
              <a:rPr lang="en-US" sz="3600" dirty="0">
                <a:solidFill>
                  <a:srgbClr val="0000FF"/>
                </a:solidFill>
              </a:rPr>
              <a:t>Lab 1: </a:t>
            </a:r>
            <a:r>
              <a:rPr lang="en-US" sz="3600" b="1" dirty="0">
                <a:solidFill>
                  <a:srgbClr val="0000FF"/>
                </a:solidFill>
              </a:rPr>
              <a:t>Bright Field and Fluorescence Optical Microscopy and Sectioning </a:t>
            </a:r>
            <a:endParaRPr lang="en-US" sz="3600" dirty="0">
              <a:solidFill>
                <a:srgbClr val="0000FF"/>
              </a:solidFill>
            </a:endParaRPr>
          </a:p>
        </p:txBody>
      </p:sp>
      <p:sp>
        <p:nvSpPr>
          <p:cNvPr id="4" name="Rectangle 3"/>
          <p:cNvSpPr/>
          <p:nvPr/>
        </p:nvSpPr>
        <p:spPr>
          <a:xfrm>
            <a:off x="1276242" y="1880966"/>
            <a:ext cx="6842973" cy="2862323"/>
          </a:xfrm>
          <a:prstGeom prst="rect">
            <a:avLst/>
          </a:prstGeom>
        </p:spPr>
        <p:txBody>
          <a:bodyPr wrap="square">
            <a:spAutoFit/>
          </a:bodyPr>
          <a:lstStyle/>
          <a:p>
            <a:r>
              <a:rPr lang="en-US" b="1" dirty="0"/>
              <a:t>Ensemble Fluorescence (Location - Loomis Selvin Lab; Instructor(s) - Marco </a:t>
            </a:r>
            <a:r>
              <a:rPr lang="en-US" b="1" dirty="0" err="1"/>
              <a:t>Tjioe</a:t>
            </a:r>
            <a:r>
              <a:rPr lang="en-US" b="1" dirty="0"/>
              <a:t> and/or another Selvin student)</a:t>
            </a:r>
            <a:endParaRPr lang="en-US" dirty="0"/>
          </a:p>
          <a:p>
            <a:r>
              <a:rPr lang="en-US" dirty="0"/>
              <a:t>Part 1:  Dye absorption, emission, lifetime, anisotropy</a:t>
            </a:r>
          </a:p>
          <a:p>
            <a:r>
              <a:rPr lang="en-US" dirty="0"/>
              <a:t>Part 2:  Bulk FRET, donor-acceptance donor</a:t>
            </a:r>
            <a:br>
              <a:rPr lang="en-US" dirty="0"/>
            </a:br>
            <a:endParaRPr lang="en-US" dirty="0"/>
          </a:p>
          <a:p>
            <a:r>
              <a:rPr lang="en-US" b="1" dirty="0"/>
              <a:t>Bright Field &amp; Fluorescence Microscopy (Location – IGB; Instructor - Jaya </a:t>
            </a:r>
            <a:r>
              <a:rPr lang="en-US" b="1" dirty="0" err="1"/>
              <a:t>Yodh</a:t>
            </a:r>
            <a:r>
              <a:rPr lang="en-US" b="1" dirty="0"/>
              <a:t>)</a:t>
            </a:r>
            <a:endParaRPr lang="en-US" dirty="0"/>
          </a:p>
          <a:p>
            <a:r>
              <a:rPr lang="en-US" dirty="0"/>
              <a:t>Part 1:  </a:t>
            </a:r>
            <a:r>
              <a:rPr lang="en-US" dirty="0" err="1"/>
              <a:t>Brightfield</a:t>
            </a:r>
            <a:r>
              <a:rPr lang="en-US" dirty="0"/>
              <a:t>, Kohler illumination DIC, Phase Contrast, Color, Fluorescence Microscopy</a:t>
            </a:r>
          </a:p>
          <a:p>
            <a:r>
              <a:rPr lang="en-US" dirty="0"/>
              <a:t>Part 2: </a:t>
            </a:r>
            <a:r>
              <a:rPr lang="en-US" dirty="0" err="1"/>
              <a:t>Widefield</a:t>
            </a:r>
            <a:r>
              <a:rPr lang="en-US" dirty="0"/>
              <a:t> fluorescence 3D stack and </a:t>
            </a:r>
            <a:r>
              <a:rPr lang="en-US" dirty="0" err="1"/>
              <a:t>deconvolution</a:t>
            </a:r>
            <a:endParaRPr lang="en-US" dirty="0"/>
          </a:p>
        </p:txBody>
      </p:sp>
    </p:spTree>
    <p:extLst>
      <p:ext uri="{BB962C8B-B14F-4D97-AF65-F5344CB8AC3E}">
        <p14:creationId xmlns:p14="http://schemas.microsoft.com/office/powerpoint/2010/main" val="1476744123"/>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62973"/>
            <a:ext cx="8229600" cy="1813806"/>
          </a:xfrm>
        </p:spPr>
        <p:txBody>
          <a:bodyPr>
            <a:normAutofit/>
          </a:bodyPr>
          <a:lstStyle/>
          <a:p>
            <a:r>
              <a:rPr lang="en-US" sz="3600" dirty="0"/>
              <a:t>We’re going to cover here:</a:t>
            </a:r>
            <a:br>
              <a:rPr lang="en-US" sz="3600" dirty="0"/>
            </a:br>
            <a:r>
              <a:rPr lang="en-US" sz="3600" dirty="0">
                <a:solidFill>
                  <a:srgbClr val="0000FF"/>
                </a:solidFill>
              </a:rPr>
              <a:t>Lab 2: Bright Field and Fluorescence Optical Microscopy and Sectioning</a:t>
            </a:r>
            <a:endParaRPr lang="en-US" dirty="0">
              <a:solidFill>
                <a:srgbClr val="0000FF"/>
              </a:solidFill>
            </a:endParaRPr>
          </a:p>
        </p:txBody>
      </p:sp>
      <p:sp>
        <p:nvSpPr>
          <p:cNvPr id="4" name="Rectangle 3"/>
          <p:cNvSpPr/>
          <p:nvPr/>
        </p:nvSpPr>
        <p:spPr>
          <a:xfrm>
            <a:off x="818445" y="1840971"/>
            <a:ext cx="8128000" cy="4524315"/>
          </a:xfrm>
          <a:prstGeom prst="rect">
            <a:avLst/>
          </a:prstGeom>
        </p:spPr>
        <p:txBody>
          <a:bodyPr wrap="square">
            <a:spAutoFit/>
          </a:bodyPr>
          <a:lstStyle/>
          <a:p>
            <a:r>
              <a:rPr lang="en-US" sz="2400" dirty="0"/>
              <a:t>(1) Basic Concepts in Microscopy</a:t>
            </a:r>
          </a:p>
          <a:p>
            <a:r>
              <a:rPr lang="en-US" sz="2400" dirty="0"/>
              <a:t>• Magnification</a:t>
            </a:r>
          </a:p>
          <a:p>
            <a:r>
              <a:rPr lang="en-US" sz="2400" dirty="0"/>
              <a:t>• Numerical Aperture and Resolution</a:t>
            </a:r>
          </a:p>
          <a:p>
            <a:r>
              <a:rPr lang="en-US" sz="2400" dirty="0"/>
              <a:t>• Point Spread Function and </a:t>
            </a:r>
            <a:r>
              <a:rPr lang="en-US" sz="2400" dirty="0" err="1"/>
              <a:t>Deconvolution</a:t>
            </a:r>
            <a:endParaRPr lang="en-US" sz="2400" dirty="0"/>
          </a:p>
          <a:p>
            <a:r>
              <a:rPr lang="en-US" sz="2400" dirty="0"/>
              <a:t>(2) Bright Field Imaging</a:t>
            </a:r>
          </a:p>
          <a:p>
            <a:r>
              <a:rPr lang="en-US" sz="2400" dirty="0"/>
              <a:t>• </a:t>
            </a:r>
            <a:r>
              <a:rPr lang="en-US" sz="2400" dirty="0" err="1"/>
              <a:t>Köhler</a:t>
            </a:r>
            <a:r>
              <a:rPr lang="en-US" sz="2400" dirty="0"/>
              <a:t> illumination</a:t>
            </a:r>
          </a:p>
          <a:p>
            <a:r>
              <a:rPr lang="en-US" sz="2400" dirty="0"/>
              <a:t>(3) Enhancing Contrast in Optical Microscopy</a:t>
            </a:r>
          </a:p>
          <a:p>
            <a:r>
              <a:rPr lang="en-US" sz="2400" dirty="0"/>
              <a:t>• Phase Contrast Bright Field Imaging</a:t>
            </a:r>
          </a:p>
          <a:p>
            <a:r>
              <a:rPr lang="en-US" sz="2400" dirty="0"/>
              <a:t>• Differential Interference Contrast (DIC)</a:t>
            </a:r>
          </a:p>
          <a:p>
            <a:r>
              <a:rPr lang="en-US" sz="2400" dirty="0"/>
              <a:t>(4) Fluorescence Imaging</a:t>
            </a:r>
          </a:p>
          <a:p>
            <a:r>
              <a:rPr lang="en-US" sz="2400" dirty="0"/>
              <a:t>(5) 3D-Imaging of thick specimen</a:t>
            </a:r>
          </a:p>
          <a:p>
            <a:r>
              <a:rPr lang="en-US" sz="2400" dirty="0"/>
              <a:t>• Z-stack wide-field fluorescence Imaging and </a:t>
            </a:r>
            <a:r>
              <a:rPr lang="en-US" sz="2400" dirty="0" err="1"/>
              <a:t>deconvolution</a:t>
            </a:r>
            <a:endParaRPr lang="en-US" sz="2400" dirty="0"/>
          </a:p>
        </p:txBody>
      </p:sp>
    </p:spTree>
    <p:extLst>
      <p:ext uri="{BB962C8B-B14F-4D97-AF65-F5344CB8AC3E}">
        <p14:creationId xmlns:p14="http://schemas.microsoft.com/office/powerpoint/2010/main" val="1228075747"/>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a:solidFill>
                  <a:srgbClr val="0000FF"/>
                </a:solidFill>
              </a:rPr>
              <a:t>Introduction to seeing</a:t>
            </a:r>
          </a:p>
        </p:txBody>
      </p:sp>
      <p:pic>
        <p:nvPicPr>
          <p:cNvPr id="4" name="Picture 3"/>
          <p:cNvPicPr>
            <a:picLocks noChangeAspect="1"/>
          </p:cNvPicPr>
          <p:nvPr/>
        </p:nvPicPr>
        <p:blipFill>
          <a:blip r:embed="rId2"/>
          <a:stretch>
            <a:fillRect/>
          </a:stretch>
        </p:blipFill>
        <p:spPr>
          <a:xfrm>
            <a:off x="2130778" y="1562099"/>
            <a:ext cx="4854222" cy="4183197"/>
          </a:xfrm>
          <a:prstGeom prst="rect">
            <a:avLst/>
          </a:prstGeom>
        </p:spPr>
      </p:pic>
    </p:spTree>
    <p:extLst>
      <p:ext uri="{BB962C8B-B14F-4D97-AF65-F5344CB8AC3E}">
        <p14:creationId xmlns:p14="http://schemas.microsoft.com/office/powerpoint/2010/main" val="1131129759"/>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17948"/>
            <a:ext cx="8229600" cy="1143000"/>
          </a:xfrm>
        </p:spPr>
        <p:txBody>
          <a:bodyPr>
            <a:normAutofit/>
          </a:bodyPr>
          <a:lstStyle/>
          <a:p>
            <a:r>
              <a:rPr lang="en-US" sz="3600" b="1" dirty="0">
                <a:solidFill>
                  <a:srgbClr val="0000FF"/>
                </a:solidFill>
              </a:rPr>
              <a:t>Lens Maker Equation (for thin lenses)</a:t>
            </a:r>
          </a:p>
        </p:txBody>
      </p:sp>
      <p:sp>
        <p:nvSpPr>
          <p:cNvPr id="10" name="Rectangle 9"/>
          <p:cNvSpPr/>
          <p:nvPr/>
        </p:nvSpPr>
        <p:spPr>
          <a:xfrm>
            <a:off x="6202994" y="6482142"/>
            <a:ext cx="2839013" cy="276999"/>
          </a:xfrm>
          <a:prstGeom prst="rect">
            <a:avLst/>
          </a:prstGeom>
        </p:spPr>
        <p:txBody>
          <a:bodyPr wrap="none">
            <a:spAutoFit/>
          </a:bodyPr>
          <a:lstStyle/>
          <a:p>
            <a:r>
              <a:rPr lang="en-US" sz="1200" dirty="0"/>
              <a:t>http://</a:t>
            </a:r>
            <a:r>
              <a:rPr lang="en-US" sz="1200" dirty="0" err="1"/>
              <a:t>en.wikipedia.org</a:t>
            </a:r>
            <a:r>
              <a:rPr lang="en-US" sz="1200" dirty="0"/>
              <a:t>/wiki/Lens_(optics)</a:t>
            </a:r>
          </a:p>
        </p:txBody>
      </p:sp>
      <p:sp>
        <p:nvSpPr>
          <p:cNvPr id="11" name="Rectangle 10"/>
          <p:cNvSpPr/>
          <p:nvPr/>
        </p:nvSpPr>
        <p:spPr>
          <a:xfrm>
            <a:off x="0" y="982794"/>
            <a:ext cx="9143999" cy="430887"/>
          </a:xfrm>
          <a:prstGeom prst="rect">
            <a:avLst/>
          </a:prstGeom>
        </p:spPr>
        <p:txBody>
          <a:bodyPr wrap="square">
            <a:spAutoFit/>
          </a:bodyPr>
          <a:lstStyle/>
          <a:p>
            <a:pPr algn="ctr"/>
            <a:r>
              <a:rPr lang="en-US" sz="2200" dirty="0"/>
              <a:t>A lens transfers an object plane to an image plane with some magnification. </a:t>
            </a:r>
          </a:p>
        </p:txBody>
      </p:sp>
      <p:sp>
        <p:nvSpPr>
          <p:cNvPr id="12" name="TextBox 11"/>
          <p:cNvSpPr txBox="1"/>
          <p:nvPr/>
        </p:nvSpPr>
        <p:spPr>
          <a:xfrm>
            <a:off x="719353" y="5581699"/>
            <a:ext cx="7967447" cy="369332"/>
          </a:xfrm>
          <a:prstGeom prst="rect">
            <a:avLst/>
          </a:prstGeom>
          <a:noFill/>
        </p:spPr>
        <p:txBody>
          <a:bodyPr wrap="square" rtlCol="0">
            <a:spAutoFit/>
          </a:bodyPr>
          <a:lstStyle/>
          <a:p>
            <a:pPr algn="ctr"/>
            <a:r>
              <a:rPr lang="en-US" dirty="0"/>
              <a:t>An image is formed where one object point goes to one (and only one) image point.</a:t>
            </a:r>
          </a:p>
        </p:txBody>
      </p:sp>
      <p:grpSp>
        <p:nvGrpSpPr>
          <p:cNvPr id="23" name="Group 22"/>
          <p:cNvGrpSpPr/>
          <p:nvPr/>
        </p:nvGrpSpPr>
        <p:grpSpPr>
          <a:xfrm>
            <a:off x="741700" y="1360000"/>
            <a:ext cx="7962509" cy="3925191"/>
            <a:chOff x="1079500" y="1765300"/>
            <a:chExt cx="7962509" cy="3925191"/>
          </a:xfrm>
        </p:grpSpPr>
        <p:pic>
          <p:nvPicPr>
            <p:cNvPr id="4" name="Picture 3"/>
            <p:cNvPicPr>
              <a:picLocks noChangeAspect="1"/>
            </p:cNvPicPr>
            <p:nvPr/>
          </p:nvPicPr>
          <p:blipFill>
            <a:blip r:embed="rId2"/>
            <a:stretch>
              <a:fillRect/>
            </a:stretch>
          </p:blipFill>
          <p:spPr>
            <a:xfrm>
              <a:off x="1079500" y="1765300"/>
              <a:ext cx="6985000" cy="3327400"/>
            </a:xfrm>
            <a:prstGeom prst="rect">
              <a:avLst/>
            </a:prstGeom>
          </p:spPr>
        </p:pic>
        <p:sp>
          <p:nvSpPr>
            <p:cNvPr id="13" name="TextBox 12"/>
            <p:cNvSpPr txBox="1"/>
            <p:nvPr/>
          </p:nvSpPr>
          <p:spPr>
            <a:xfrm>
              <a:off x="2983984" y="1910746"/>
              <a:ext cx="293070" cy="369332"/>
            </a:xfrm>
            <a:prstGeom prst="rect">
              <a:avLst/>
            </a:prstGeom>
            <a:solidFill>
              <a:srgbClr val="FFFFFF"/>
            </a:solidFill>
          </p:spPr>
          <p:txBody>
            <a:bodyPr wrap="square" rtlCol="0">
              <a:spAutoFit/>
            </a:bodyPr>
            <a:lstStyle/>
            <a:p>
              <a:r>
                <a:rPr lang="en-US" dirty="0"/>
                <a:t>o</a:t>
              </a:r>
            </a:p>
          </p:txBody>
        </p:sp>
        <p:sp>
          <p:nvSpPr>
            <p:cNvPr id="14" name="TextBox 13"/>
            <p:cNvSpPr txBox="1"/>
            <p:nvPr/>
          </p:nvSpPr>
          <p:spPr>
            <a:xfrm>
              <a:off x="6287834" y="1919627"/>
              <a:ext cx="168584" cy="369332"/>
            </a:xfrm>
            <a:prstGeom prst="rect">
              <a:avLst/>
            </a:prstGeom>
            <a:solidFill>
              <a:schemeClr val="bg1"/>
            </a:solidFill>
          </p:spPr>
          <p:txBody>
            <a:bodyPr wrap="square" rtlCol="0">
              <a:spAutoFit/>
            </a:bodyPr>
            <a:lstStyle/>
            <a:p>
              <a:r>
                <a:rPr lang="en-US" dirty="0"/>
                <a:t>i</a:t>
              </a:r>
            </a:p>
          </p:txBody>
        </p:sp>
        <p:grpSp>
          <p:nvGrpSpPr>
            <p:cNvPr id="20" name="Group 19"/>
            <p:cNvGrpSpPr/>
            <p:nvPr/>
          </p:nvGrpSpPr>
          <p:grpSpPr>
            <a:xfrm>
              <a:off x="3611512" y="4751773"/>
              <a:ext cx="2961019" cy="688505"/>
              <a:chOff x="3833537" y="4751773"/>
              <a:chExt cx="2961019" cy="688505"/>
            </a:xfrm>
          </p:grpSpPr>
          <p:pic>
            <p:nvPicPr>
              <p:cNvPr id="9" name="Picture 8"/>
              <p:cNvPicPr>
                <a:picLocks noChangeAspect="1"/>
              </p:cNvPicPr>
              <p:nvPr/>
            </p:nvPicPr>
            <p:blipFill rotWithShape="1">
              <a:blip r:embed="rId3"/>
              <a:srcRect r="45521"/>
              <a:stretch/>
            </p:blipFill>
            <p:spPr>
              <a:xfrm>
                <a:off x="5611431" y="4806950"/>
                <a:ext cx="1183125" cy="571500"/>
              </a:xfrm>
              <a:prstGeom prst="rect">
                <a:avLst/>
              </a:prstGeom>
            </p:spPr>
          </p:pic>
          <p:grpSp>
            <p:nvGrpSpPr>
              <p:cNvPr id="19" name="Group 18"/>
              <p:cNvGrpSpPr/>
              <p:nvPr/>
            </p:nvGrpSpPr>
            <p:grpSpPr>
              <a:xfrm>
                <a:off x="3833537" y="4806950"/>
                <a:ext cx="1436963" cy="633328"/>
                <a:chOff x="3833537" y="4806950"/>
                <a:chExt cx="1436963" cy="633328"/>
              </a:xfrm>
            </p:grpSpPr>
            <p:pic>
              <p:nvPicPr>
                <p:cNvPr id="8" name="Picture 7"/>
                <p:cNvPicPr>
                  <a:picLocks noChangeAspect="1"/>
                </p:cNvPicPr>
                <p:nvPr/>
              </p:nvPicPr>
              <p:blipFill>
                <a:blip r:embed="rId4"/>
                <a:stretch>
                  <a:fillRect/>
                </a:stretch>
              </p:blipFill>
              <p:spPr>
                <a:xfrm>
                  <a:off x="3873500" y="4806950"/>
                  <a:ext cx="1397000" cy="571500"/>
                </a:xfrm>
                <a:prstGeom prst="rect">
                  <a:avLst/>
                </a:prstGeom>
              </p:spPr>
            </p:pic>
            <p:sp>
              <p:nvSpPr>
                <p:cNvPr id="15" name="TextBox 14"/>
                <p:cNvSpPr txBox="1"/>
                <p:nvPr/>
              </p:nvSpPr>
              <p:spPr>
                <a:xfrm>
                  <a:off x="3833537" y="5106809"/>
                  <a:ext cx="293070" cy="323165"/>
                </a:xfrm>
                <a:prstGeom prst="rect">
                  <a:avLst/>
                </a:prstGeom>
                <a:solidFill>
                  <a:srgbClr val="FFFFFF"/>
                </a:solidFill>
              </p:spPr>
              <p:txBody>
                <a:bodyPr wrap="square" tIns="0" rtlCol="0">
                  <a:spAutoFit/>
                </a:bodyPr>
                <a:lstStyle/>
                <a:p>
                  <a:r>
                    <a:rPr lang="en-US" dirty="0"/>
                    <a:t>o</a:t>
                  </a:r>
                </a:p>
              </p:txBody>
            </p:sp>
            <p:sp>
              <p:nvSpPr>
                <p:cNvPr id="16" name="TextBox 15"/>
                <p:cNvSpPr txBox="1"/>
                <p:nvPr/>
              </p:nvSpPr>
              <p:spPr>
                <a:xfrm>
                  <a:off x="4492154" y="5117113"/>
                  <a:ext cx="293070" cy="323165"/>
                </a:xfrm>
                <a:prstGeom prst="rect">
                  <a:avLst/>
                </a:prstGeom>
                <a:solidFill>
                  <a:srgbClr val="FFFFFF"/>
                </a:solidFill>
              </p:spPr>
              <p:txBody>
                <a:bodyPr wrap="square" tIns="0" rtlCol="0">
                  <a:spAutoFit/>
                </a:bodyPr>
                <a:lstStyle/>
                <a:p>
                  <a:r>
                    <a:rPr lang="en-US" dirty="0" err="1"/>
                    <a:t>i</a:t>
                  </a:r>
                  <a:endParaRPr lang="en-US" dirty="0"/>
                </a:p>
              </p:txBody>
            </p:sp>
          </p:grpSp>
          <p:sp>
            <p:nvSpPr>
              <p:cNvPr id="17" name="TextBox 16"/>
              <p:cNvSpPr txBox="1"/>
              <p:nvPr/>
            </p:nvSpPr>
            <p:spPr>
              <a:xfrm>
                <a:off x="6438656" y="4751773"/>
                <a:ext cx="293070" cy="323165"/>
              </a:xfrm>
              <a:prstGeom prst="rect">
                <a:avLst/>
              </a:prstGeom>
              <a:solidFill>
                <a:srgbClr val="FFFFFF"/>
              </a:solidFill>
            </p:spPr>
            <p:txBody>
              <a:bodyPr wrap="square" tIns="0" rtlCol="0">
                <a:spAutoFit/>
              </a:bodyPr>
              <a:lstStyle/>
              <a:p>
                <a:r>
                  <a:rPr lang="en-US" dirty="0" err="1"/>
                  <a:t>i</a:t>
                </a:r>
                <a:endParaRPr lang="en-US" dirty="0"/>
              </a:p>
            </p:txBody>
          </p:sp>
          <p:sp>
            <p:nvSpPr>
              <p:cNvPr id="18" name="TextBox 17"/>
              <p:cNvSpPr txBox="1"/>
              <p:nvPr/>
            </p:nvSpPr>
            <p:spPr>
              <a:xfrm>
                <a:off x="6401699" y="5108232"/>
                <a:ext cx="293070" cy="323165"/>
              </a:xfrm>
              <a:prstGeom prst="rect">
                <a:avLst/>
              </a:prstGeom>
              <a:solidFill>
                <a:srgbClr val="FFFFFF"/>
              </a:solidFill>
            </p:spPr>
            <p:txBody>
              <a:bodyPr wrap="square" tIns="0" rtlCol="0">
                <a:spAutoFit/>
              </a:bodyPr>
              <a:lstStyle/>
              <a:p>
                <a:r>
                  <a:rPr lang="en-US" dirty="0"/>
                  <a:t>o</a:t>
                </a:r>
              </a:p>
            </p:txBody>
          </p:sp>
        </p:grpSp>
        <p:sp>
          <p:nvSpPr>
            <p:cNvPr id="21" name="TextBox 20"/>
            <p:cNvSpPr txBox="1"/>
            <p:nvPr/>
          </p:nvSpPr>
          <p:spPr>
            <a:xfrm>
              <a:off x="6456418" y="4613273"/>
              <a:ext cx="2585591" cy="1077218"/>
            </a:xfrm>
            <a:prstGeom prst="rect">
              <a:avLst/>
            </a:prstGeom>
            <a:noFill/>
          </p:spPr>
          <p:txBody>
            <a:bodyPr wrap="square" rtlCol="0">
              <a:spAutoFit/>
            </a:bodyPr>
            <a:lstStyle/>
            <a:p>
              <a:pPr algn="ctr"/>
              <a:r>
                <a:rPr lang="en-US" sz="1600" dirty="0"/>
                <a:t>Different lenses, </a:t>
              </a:r>
            </a:p>
            <a:p>
              <a:pPr algn="ctr"/>
              <a:r>
                <a:rPr lang="en-US" sz="1600" dirty="0"/>
                <a:t>depending on curvature, have different magnification</a:t>
              </a:r>
            </a:p>
            <a:p>
              <a:pPr algn="ctr"/>
              <a:r>
                <a:rPr lang="en-US" sz="1600" dirty="0"/>
                <a:t>4x </a:t>
              </a:r>
              <a:r>
                <a:rPr lang="en-US" sz="1600" dirty="0">
                  <a:sym typeface="Wingdings"/>
                </a:rPr>
                <a:t> 100x</a:t>
              </a:r>
              <a:endParaRPr lang="en-US" sz="1600" dirty="0"/>
            </a:p>
          </p:txBody>
        </p:sp>
      </p:grpSp>
      <p:sp>
        <p:nvSpPr>
          <p:cNvPr id="22" name="TextBox 21"/>
          <p:cNvSpPr txBox="1"/>
          <p:nvPr/>
        </p:nvSpPr>
        <p:spPr>
          <a:xfrm>
            <a:off x="457200" y="5252930"/>
            <a:ext cx="8326013" cy="369332"/>
          </a:xfrm>
          <a:prstGeom prst="rect">
            <a:avLst/>
          </a:prstGeom>
          <a:noFill/>
        </p:spPr>
        <p:txBody>
          <a:bodyPr wrap="square" rtlCol="0">
            <a:spAutoFit/>
          </a:bodyPr>
          <a:lstStyle/>
          <a:p>
            <a:pPr algn="ctr"/>
            <a:r>
              <a:rPr lang="en-US" dirty="0" err="1"/>
              <a:t>Def’n</a:t>
            </a:r>
            <a:r>
              <a:rPr lang="en-US" dirty="0"/>
              <a:t>: Object and image planes are conjugate planes.</a:t>
            </a:r>
          </a:p>
        </p:txBody>
      </p:sp>
      <p:sp>
        <p:nvSpPr>
          <p:cNvPr id="24" name="Rectangle 23"/>
          <p:cNvSpPr/>
          <p:nvPr/>
        </p:nvSpPr>
        <p:spPr>
          <a:xfrm>
            <a:off x="719353" y="5964398"/>
            <a:ext cx="7967447" cy="646331"/>
          </a:xfrm>
          <a:prstGeom prst="rect">
            <a:avLst/>
          </a:prstGeom>
        </p:spPr>
        <p:txBody>
          <a:bodyPr wrap="square">
            <a:spAutoFit/>
          </a:bodyPr>
          <a:lstStyle/>
          <a:p>
            <a:pPr algn="ctr"/>
            <a:r>
              <a:rPr lang="en-US" dirty="0"/>
              <a:t>What is object has finite thickness? Do you have problems?</a:t>
            </a:r>
          </a:p>
          <a:p>
            <a:pPr algn="ctr"/>
            <a:r>
              <a:rPr lang="en-US" dirty="0"/>
              <a:t>In 3D, you have problems with out of focus light. (Need Deconvolution microscopy)</a:t>
            </a:r>
          </a:p>
        </p:txBody>
      </p:sp>
    </p:spTree>
    <p:extLst>
      <p:ext uri="{BB962C8B-B14F-4D97-AF65-F5344CB8AC3E}">
        <p14:creationId xmlns:p14="http://schemas.microsoft.com/office/powerpoint/2010/main" val="57258491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2"/>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2"/>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2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p:bldP spid="22" grpId="0"/>
      <p:bldP spid="24"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0"/>
            <a:ext cx="8229600" cy="2700049"/>
          </a:xfrm>
        </p:spPr>
        <p:txBody>
          <a:bodyPr>
            <a:normAutofit/>
          </a:bodyPr>
          <a:lstStyle/>
          <a:p>
            <a:r>
              <a:rPr lang="en-US" sz="4000" b="1" dirty="0">
                <a:solidFill>
                  <a:srgbClr val="0000FF"/>
                </a:solidFill>
              </a:rPr>
              <a:t>Numerical Aperture</a:t>
            </a:r>
            <a:br>
              <a:rPr lang="en-US" sz="4000" dirty="0"/>
            </a:br>
            <a:r>
              <a:rPr lang="en-US" sz="2400" dirty="0"/>
              <a:t>Objective lens does this with some magnification and collecting some fraction of the emitted/scattered light </a:t>
            </a:r>
            <a:br>
              <a:rPr lang="en-US" sz="2400" dirty="0"/>
            </a:br>
            <a:r>
              <a:rPr lang="en-US" sz="2400" dirty="0"/>
              <a:t>Numerical aperture = </a:t>
            </a:r>
            <a:r>
              <a:rPr lang="en-US" sz="2400" dirty="0">
                <a:solidFill>
                  <a:srgbClr val="FF0000"/>
                </a:solidFill>
              </a:rPr>
              <a:t>NA = </a:t>
            </a:r>
            <a:r>
              <a:rPr lang="en-US" sz="2400" dirty="0" err="1">
                <a:solidFill>
                  <a:srgbClr val="FF0000"/>
                </a:solidFill>
              </a:rPr>
              <a:t>nsin</a:t>
            </a:r>
            <a:r>
              <a:rPr lang="en-US" sz="2400" dirty="0" err="1">
                <a:solidFill>
                  <a:srgbClr val="FF0000"/>
                </a:solidFill>
                <a:latin typeface="Symbol" charset="2"/>
                <a:cs typeface="Symbol" charset="2"/>
              </a:rPr>
              <a:t>q</a:t>
            </a:r>
            <a:r>
              <a:rPr lang="en-US" sz="2400" dirty="0">
                <a:solidFill>
                  <a:srgbClr val="FF0000"/>
                </a:solidFill>
              </a:rPr>
              <a:t> </a:t>
            </a:r>
            <a:br>
              <a:rPr lang="en-US" sz="2400" dirty="0"/>
            </a:br>
            <a:r>
              <a:rPr lang="en-US" sz="2400" dirty="0"/>
              <a:t>n = Index of refraction of media</a:t>
            </a:r>
            <a:br>
              <a:rPr lang="en-US" sz="2400" dirty="0"/>
            </a:br>
            <a:r>
              <a:rPr lang="en-US" sz="2400" dirty="0"/>
              <a:t>(n= 1.0 air; 1.33 water; 1.5 for immersion oil) </a:t>
            </a:r>
            <a:endParaRPr lang="en-US" sz="3200" dirty="0"/>
          </a:p>
        </p:txBody>
      </p:sp>
      <p:sp>
        <p:nvSpPr>
          <p:cNvPr id="5" name="TextBox 4"/>
          <p:cNvSpPr txBox="1"/>
          <p:nvPr/>
        </p:nvSpPr>
        <p:spPr>
          <a:xfrm>
            <a:off x="175523" y="5031142"/>
            <a:ext cx="8757926" cy="461665"/>
          </a:xfrm>
          <a:prstGeom prst="rect">
            <a:avLst/>
          </a:prstGeom>
          <a:noFill/>
        </p:spPr>
        <p:txBody>
          <a:bodyPr wrap="none" rtlCol="0">
            <a:spAutoFit/>
          </a:bodyPr>
          <a:lstStyle/>
          <a:p>
            <a:r>
              <a:rPr lang="en-US" sz="2400" dirty="0"/>
              <a:t>Higher N.A., can detect weaker fluorescence (highest NA= 1.49-1.68)</a:t>
            </a:r>
          </a:p>
        </p:txBody>
      </p:sp>
      <p:pic>
        <p:nvPicPr>
          <p:cNvPr id="3" name="Picture 2"/>
          <p:cNvPicPr>
            <a:picLocks noChangeAspect="1"/>
          </p:cNvPicPr>
          <p:nvPr/>
        </p:nvPicPr>
        <p:blipFill>
          <a:blip r:embed="rId2"/>
          <a:stretch>
            <a:fillRect/>
          </a:stretch>
        </p:blipFill>
        <p:spPr>
          <a:xfrm>
            <a:off x="3023781" y="2663452"/>
            <a:ext cx="2917910" cy="2054583"/>
          </a:xfrm>
          <a:prstGeom prst="rect">
            <a:avLst/>
          </a:prstGeom>
        </p:spPr>
      </p:pic>
      <p:sp>
        <p:nvSpPr>
          <p:cNvPr id="23" name="TextBox 22"/>
          <p:cNvSpPr txBox="1"/>
          <p:nvPr/>
        </p:nvSpPr>
        <p:spPr>
          <a:xfrm>
            <a:off x="4396046" y="3834791"/>
            <a:ext cx="768735" cy="369332"/>
          </a:xfrm>
          <a:prstGeom prst="rect">
            <a:avLst/>
          </a:prstGeom>
          <a:noFill/>
        </p:spPr>
        <p:txBody>
          <a:bodyPr wrap="none" rtlCol="0">
            <a:spAutoFit/>
          </a:bodyPr>
          <a:lstStyle/>
          <a:p>
            <a:r>
              <a:rPr lang="en-US" dirty="0"/>
              <a:t>media</a:t>
            </a:r>
          </a:p>
        </p:txBody>
      </p:sp>
      <p:sp>
        <p:nvSpPr>
          <p:cNvPr id="25" name="TextBox 24"/>
          <p:cNvSpPr txBox="1"/>
          <p:nvPr/>
        </p:nvSpPr>
        <p:spPr>
          <a:xfrm>
            <a:off x="2042891" y="5492807"/>
            <a:ext cx="5579021" cy="1200328"/>
          </a:xfrm>
          <a:prstGeom prst="rect">
            <a:avLst/>
          </a:prstGeom>
          <a:noFill/>
        </p:spPr>
        <p:txBody>
          <a:bodyPr wrap="none" rtlCol="0">
            <a:spAutoFit/>
          </a:bodyPr>
          <a:lstStyle/>
          <a:p>
            <a:r>
              <a:rPr lang="en-US" sz="2400" dirty="0"/>
              <a:t>Also, higher NA gives you better Resolution        </a:t>
            </a:r>
          </a:p>
          <a:p>
            <a:pPr algn="ctr"/>
            <a:r>
              <a:rPr lang="en-US" sz="2400" dirty="0"/>
              <a:t> 		</a:t>
            </a:r>
            <a:r>
              <a:rPr lang="en-US" sz="2400" dirty="0">
                <a:solidFill>
                  <a:srgbClr val="FF0000"/>
                </a:solidFill>
              </a:rPr>
              <a:t>Resolution   ~    _</a:t>
            </a:r>
            <a:r>
              <a:rPr lang="en-US" sz="2400" u="sng" dirty="0">
                <a:solidFill>
                  <a:srgbClr val="FF0000"/>
                </a:solidFill>
                <a:latin typeface="Symbol" charset="2"/>
                <a:cs typeface="Symbol" charset="2"/>
              </a:rPr>
              <a:t>l </a:t>
            </a:r>
            <a:r>
              <a:rPr lang="en-US" sz="2400" dirty="0">
                <a:solidFill>
                  <a:srgbClr val="FF0000"/>
                </a:solidFill>
                <a:latin typeface="Arial"/>
                <a:cs typeface="Arial"/>
              </a:rPr>
              <a:t>_</a:t>
            </a:r>
          </a:p>
          <a:p>
            <a:r>
              <a:rPr lang="en-US" sz="2400" dirty="0">
                <a:solidFill>
                  <a:srgbClr val="FF0000"/>
                </a:solidFill>
                <a:latin typeface="Arial"/>
                <a:cs typeface="Arial"/>
              </a:rPr>
              <a:t>			                  </a:t>
            </a:r>
            <a:r>
              <a:rPr lang="en-US" sz="2400" dirty="0">
                <a:solidFill>
                  <a:srgbClr val="FF0000"/>
                </a:solidFill>
              </a:rPr>
              <a:t>2 NA </a:t>
            </a:r>
          </a:p>
        </p:txBody>
      </p:sp>
    </p:spTree>
    <p:extLst>
      <p:ext uri="{BB962C8B-B14F-4D97-AF65-F5344CB8AC3E}">
        <p14:creationId xmlns:p14="http://schemas.microsoft.com/office/powerpoint/2010/main" val="2686016293"/>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 y="126028"/>
            <a:ext cx="9144000" cy="1143000"/>
          </a:xfrm>
        </p:spPr>
        <p:txBody>
          <a:bodyPr>
            <a:noAutofit/>
          </a:bodyPr>
          <a:lstStyle/>
          <a:p>
            <a:r>
              <a:rPr lang="en-US" sz="3800" dirty="0"/>
              <a:t>Bright-field Microscopy is the most common type of microscopy (often with dyes)</a:t>
            </a:r>
          </a:p>
        </p:txBody>
      </p:sp>
      <p:pic>
        <p:nvPicPr>
          <p:cNvPr id="4" name="Picture 3"/>
          <p:cNvPicPr>
            <a:picLocks noChangeAspect="1"/>
          </p:cNvPicPr>
          <p:nvPr/>
        </p:nvPicPr>
        <p:blipFill>
          <a:blip r:embed="rId2"/>
          <a:stretch>
            <a:fillRect/>
          </a:stretch>
        </p:blipFill>
        <p:spPr>
          <a:xfrm>
            <a:off x="3223637" y="1503473"/>
            <a:ext cx="5558926" cy="3996176"/>
          </a:xfrm>
          <a:prstGeom prst="rect">
            <a:avLst/>
          </a:prstGeom>
        </p:spPr>
      </p:pic>
      <p:sp>
        <p:nvSpPr>
          <p:cNvPr id="5" name="Rectangle 4"/>
          <p:cNvSpPr/>
          <p:nvPr/>
        </p:nvSpPr>
        <p:spPr>
          <a:xfrm>
            <a:off x="553976" y="5395643"/>
            <a:ext cx="8228587" cy="1323439"/>
          </a:xfrm>
          <a:prstGeom prst="rect">
            <a:avLst/>
          </a:prstGeom>
        </p:spPr>
        <p:txBody>
          <a:bodyPr wrap="square">
            <a:spAutoFit/>
          </a:bodyPr>
          <a:lstStyle/>
          <a:p>
            <a:r>
              <a:rPr lang="en-US" sz="1600" b="1" dirty="0" err="1"/>
              <a:t>Clubmoss</a:t>
            </a:r>
            <a:r>
              <a:rPr lang="en-US" sz="1600" b="1" dirty="0"/>
              <a:t> (</a:t>
            </a:r>
            <a:r>
              <a:rPr lang="en-US" sz="1600" b="1" i="1" dirty="0" err="1"/>
              <a:t>Lycopodium</a:t>
            </a:r>
            <a:r>
              <a:rPr lang="en-US" sz="1600" b="1" dirty="0"/>
              <a:t>) Strobilus</a:t>
            </a:r>
          </a:p>
          <a:p>
            <a:r>
              <a:rPr lang="en-US" sz="1600" dirty="0"/>
              <a:t>Approximately 200 different species of primitive vascular plants commonly referred to as </a:t>
            </a:r>
            <a:r>
              <a:rPr lang="en-US" sz="1600" dirty="0" err="1"/>
              <a:t>clubmosses</a:t>
            </a:r>
            <a:r>
              <a:rPr lang="en-US" sz="1600" dirty="0"/>
              <a:t> are classified in the genus </a:t>
            </a:r>
            <a:r>
              <a:rPr lang="en-US" sz="1600" b="1" i="1" dirty="0" err="1"/>
              <a:t>Lycopodium</a:t>
            </a:r>
            <a:r>
              <a:rPr lang="en-US" sz="1600" dirty="0"/>
              <a:t>. The pollen produced by the plants is flammable and was formerly utilized as a flash powder for early cameras and as a common component of fireworks	</a:t>
            </a:r>
          </a:p>
        </p:txBody>
      </p:sp>
      <p:sp>
        <p:nvSpPr>
          <p:cNvPr id="6" name="Rectangle 5"/>
          <p:cNvSpPr/>
          <p:nvPr/>
        </p:nvSpPr>
        <p:spPr>
          <a:xfrm>
            <a:off x="4642947" y="6316143"/>
            <a:ext cx="4572000" cy="523220"/>
          </a:xfrm>
          <a:prstGeom prst="rect">
            <a:avLst/>
          </a:prstGeom>
        </p:spPr>
        <p:txBody>
          <a:bodyPr>
            <a:spAutoFit/>
          </a:bodyPr>
          <a:lstStyle/>
          <a:p>
            <a:r>
              <a:rPr lang="en-US" sz="1400" dirty="0"/>
              <a:t>http://</a:t>
            </a:r>
            <a:r>
              <a:rPr lang="en-US" sz="1400" dirty="0" err="1"/>
              <a:t>www.olympusmicro.com</a:t>
            </a:r>
            <a:r>
              <a:rPr lang="en-US" sz="1400" dirty="0"/>
              <a:t>/primer/anatomy/</a:t>
            </a:r>
            <a:r>
              <a:rPr lang="en-US" sz="1400" dirty="0" err="1"/>
              <a:t>brightfieldgallery</a:t>
            </a:r>
            <a:r>
              <a:rPr lang="en-US" sz="1400" dirty="0"/>
              <a:t>/</a:t>
            </a:r>
            <a:r>
              <a:rPr lang="en-US" sz="1400" dirty="0" err="1"/>
              <a:t>index.html</a:t>
            </a:r>
            <a:endParaRPr lang="en-US" sz="1400" dirty="0"/>
          </a:p>
        </p:txBody>
      </p:sp>
      <p:grpSp>
        <p:nvGrpSpPr>
          <p:cNvPr id="8" name="Group 7"/>
          <p:cNvGrpSpPr/>
          <p:nvPr/>
        </p:nvGrpSpPr>
        <p:grpSpPr>
          <a:xfrm>
            <a:off x="225044" y="1299358"/>
            <a:ext cx="3256310" cy="4409762"/>
            <a:chOff x="225044" y="1299358"/>
            <a:chExt cx="3256310" cy="4409762"/>
          </a:xfrm>
        </p:grpSpPr>
        <p:sp>
          <p:nvSpPr>
            <p:cNvPr id="3" name="TextBox 2"/>
            <p:cNvSpPr txBox="1"/>
            <p:nvPr/>
          </p:nvSpPr>
          <p:spPr>
            <a:xfrm>
              <a:off x="360568" y="1299358"/>
              <a:ext cx="3120786" cy="1938992"/>
            </a:xfrm>
            <a:prstGeom prst="rect">
              <a:avLst/>
            </a:prstGeom>
            <a:noFill/>
          </p:spPr>
          <p:txBody>
            <a:bodyPr wrap="square" rtlCol="0">
              <a:spAutoFit/>
            </a:bodyPr>
            <a:lstStyle/>
            <a:p>
              <a:r>
                <a:rPr lang="en-US" sz="2400" dirty="0"/>
                <a:t>Simple. Microscope is straightforward</a:t>
              </a:r>
            </a:p>
            <a:p>
              <a:r>
                <a:rPr lang="en-US" sz="2400" dirty="0"/>
                <a:t>Light source (bulb), </a:t>
              </a:r>
            </a:p>
            <a:p>
              <a:r>
                <a:rPr lang="en-US" sz="2400" dirty="0"/>
                <a:t>sample, detector.</a:t>
              </a:r>
            </a:p>
            <a:p>
              <a:r>
                <a:rPr lang="en-US" sz="2400" dirty="0"/>
                <a:t>Does the job.</a:t>
              </a:r>
            </a:p>
          </p:txBody>
        </p:sp>
        <p:pic>
          <p:nvPicPr>
            <p:cNvPr id="7" name="Picture 4"/>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225044" y="3262236"/>
              <a:ext cx="3256310" cy="2446884"/>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grpSp>
    </p:spTree>
    <p:extLst>
      <p:ext uri="{BB962C8B-B14F-4D97-AF65-F5344CB8AC3E}">
        <p14:creationId xmlns:p14="http://schemas.microsoft.com/office/powerpoint/2010/main" val="1935631791"/>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5" name="Text Box 4"/>
          <p:cNvSpPr txBox="1">
            <a:spLocks noChangeArrowheads="1"/>
          </p:cNvSpPr>
          <p:nvPr/>
        </p:nvSpPr>
        <p:spPr bwMode="auto">
          <a:xfrm>
            <a:off x="0" y="304800"/>
            <a:ext cx="9144000" cy="615950"/>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lIns="0" tIns="0" rIns="0" bIns="0">
            <a:spAutoFit/>
          </a:bodyPr>
          <a:lstStyle>
            <a:lvl1pPr eaLnBrk="0" hangingPunct="0">
              <a:defRPr sz="2400">
                <a:solidFill>
                  <a:schemeClr val="tx1"/>
                </a:solidFill>
                <a:latin typeface="Arial" charset="0"/>
                <a:ea typeface="ＭＳ Ｐゴシック" charset="0"/>
                <a:cs typeface="ＭＳ Ｐゴシック" charset="0"/>
              </a:defRPr>
            </a:lvl1pPr>
            <a:lvl2pPr marL="742950" indent="-285750" eaLnBrk="0" hangingPunct="0">
              <a:defRPr sz="2400">
                <a:solidFill>
                  <a:schemeClr val="tx1"/>
                </a:solidFill>
                <a:latin typeface="Arial" charset="0"/>
                <a:ea typeface="ＭＳ Ｐゴシック" charset="0"/>
              </a:defRPr>
            </a:lvl2pPr>
            <a:lvl3pPr marL="1143000" indent="-228600" eaLnBrk="0" hangingPunct="0">
              <a:defRPr sz="2400">
                <a:solidFill>
                  <a:schemeClr val="tx1"/>
                </a:solidFill>
                <a:latin typeface="Arial" charset="0"/>
                <a:ea typeface="ＭＳ Ｐゴシック" charset="0"/>
              </a:defRPr>
            </a:lvl3pPr>
            <a:lvl4pPr marL="1600200" indent="-228600" eaLnBrk="0" hangingPunct="0">
              <a:defRPr sz="2400">
                <a:solidFill>
                  <a:schemeClr val="tx1"/>
                </a:solidFill>
                <a:latin typeface="Arial" charset="0"/>
                <a:ea typeface="ＭＳ Ｐゴシック" charset="0"/>
              </a:defRPr>
            </a:lvl4pPr>
            <a:lvl5pPr marL="2057400" indent="-228600" eaLnBrk="0" hangingPunct="0">
              <a:defRPr sz="2400">
                <a:solidFill>
                  <a:schemeClr val="tx1"/>
                </a:solidFill>
                <a:latin typeface="Arial" charset="0"/>
                <a:ea typeface="ＭＳ Ｐゴシック" charset="0"/>
              </a:defRPr>
            </a:lvl5pPr>
            <a:lvl6pPr marL="2514600" indent="-228600" eaLnBrk="0" fontAlgn="base" hangingPunct="0">
              <a:spcBef>
                <a:spcPct val="0"/>
              </a:spcBef>
              <a:spcAft>
                <a:spcPct val="0"/>
              </a:spcAft>
              <a:defRPr sz="2400">
                <a:solidFill>
                  <a:schemeClr val="tx1"/>
                </a:solidFill>
                <a:latin typeface="Arial" charset="0"/>
                <a:ea typeface="ＭＳ Ｐゴシック" charset="0"/>
              </a:defRPr>
            </a:lvl6pPr>
            <a:lvl7pPr marL="2971800" indent="-228600" eaLnBrk="0" fontAlgn="base" hangingPunct="0">
              <a:spcBef>
                <a:spcPct val="0"/>
              </a:spcBef>
              <a:spcAft>
                <a:spcPct val="0"/>
              </a:spcAft>
              <a:defRPr sz="2400">
                <a:solidFill>
                  <a:schemeClr val="tx1"/>
                </a:solidFill>
                <a:latin typeface="Arial" charset="0"/>
                <a:ea typeface="ＭＳ Ｐゴシック" charset="0"/>
              </a:defRPr>
            </a:lvl7pPr>
            <a:lvl8pPr marL="3429000" indent="-228600" eaLnBrk="0" fontAlgn="base" hangingPunct="0">
              <a:spcBef>
                <a:spcPct val="0"/>
              </a:spcBef>
              <a:spcAft>
                <a:spcPct val="0"/>
              </a:spcAft>
              <a:defRPr sz="2400">
                <a:solidFill>
                  <a:schemeClr val="tx1"/>
                </a:solidFill>
                <a:latin typeface="Arial" charset="0"/>
                <a:ea typeface="ＭＳ Ｐゴシック" charset="0"/>
              </a:defRPr>
            </a:lvl8pPr>
            <a:lvl9pPr marL="3886200" indent="-228600" eaLnBrk="0" fontAlgn="base" hangingPunct="0">
              <a:spcBef>
                <a:spcPct val="0"/>
              </a:spcBef>
              <a:spcAft>
                <a:spcPct val="0"/>
              </a:spcAft>
              <a:defRPr sz="2400">
                <a:solidFill>
                  <a:schemeClr val="tx1"/>
                </a:solidFill>
                <a:latin typeface="Arial" charset="0"/>
                <a:ea typeface="ＭＳ Ｐゴシック" charset="0"/>
              </a:defRPr>
            </a:lvl9pPr>
          </a:lstStyle>
          <a:p>
            <a:pPr algn="ctr" eaLnBrk="1" hangingPunct="1"/>
            <a:r>
              <a:rPr lang="en-US" altLang="ja-JP" sz="4000" b="1">
                <a:solidFill>
                  <a:srgbClr val="0000FF"/>
                </a:solidFill>
                <a:cs typeface="Times New Roman" charset="0"/>
              </a:rPr>
              <a:t>Microscopes</a:t>
            </a:r>
            <a:r>
              <a:rPr lang="en-US" altLang="ja-JP" sz="1800" b="1">
                <a:solidFill>
                  <a:srgbClr val="0000FF"/>
                </a:solidFill>
                <a:cs typeface="Times New Roman" charset="0"/>
              </a:rPr>
              <a:t>   </a:t>
            </a:r>
          </a:p>
        </p:txBody>
      </p:sp>
      <p:sp>
        <p:nvSpPr>
          <p:cNvPr id="23556" name="Text Box 5"/>
          <p:cNvSpPr txBox="1">
            <a:spLocks noChangeArrowheads="1"/>
          </p:cNvSpPr>
          <p:nvPr/>
        </p:nvSpPr>
        <p:spPr bwMode="auto">
          <a:xfrm>
            <a:off x="1538288" y="935038"/>
            <a:ext cx="7148512" cy="369887"/>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lIns="0" tIns="0" rIns="0" bIns="0">
            <a:spAutoFit/>
          </a:bodyPr>
          <a:lstStyle>
            <a:lvl1pPr eaLnBrk="0" hangingPunct="0">
              <a:defRPr sz="2400">
                <a:solidFill>
                  <a:schemeClr val="tx1"/>
                </a:solidFill>
                <a:latin typeface="Arial" charset="0"/>
                <a:ea typeface="ＭＳ Ｐゴシック" charset="0"/>
                <a:cs typeface="ＭＳ Ｐゴシック" charset="0"/>
              </a:defRPr>
            </a:lvl1pPr>
            <a:lvl2pPr marL="742950" indent="-285750" eaLnBrk="0" hangingPunct="0">
              <a:defRPr sz="2400">
                <a:solidFill>
                  <a:schemeClr val="tx1"/>
                </a:solidFill>
                <a:latin typeface="Arial" charset="0"/>
                <a:ea typeface="ＭＳ Ｐゴシック" charset="0"/>
              </a:defRPr>
            </a:lvl2pPr>
            <a:lvl3pPr marL="1143000" indent="-228600" eaLnBrk="0" hangingPunct="0">
              <a:defRPr sz="2400">
                <a:solidFill>
                  <a:schemeClr val="tx1"/>
                </a:solidFill>
                <a:latin typeface="Arial" charset="0"/>
                <a:ea typeface="ＭＳ Ｐゴシック" charset="0"/>
              </a:defRPr>
            </a:lvl3pPr>
            <a:lvl4pPr marL="1600200" indent="-228600" eaLnBrk="0" hangingPunct="0">
              <a:defRPr sz="2400">
                <a:solidFill>
                  <a:schemeClr val="tx1"/>
                </a:solidFill>
                <a:latin typeface="Arial" charset="0"/>
                <a:ea typeface="ＭＳ Ｐゴシック" charset="0"/>
              </a:defRPr>
            </a:lvl4pPr>
            <a:lvl5pPr marL="2057400" indent="-228600" eaLnBrk="0" hangingPunct="0">
              <a:defRPr sz="2400">
                <a:solidFill>
                  <a:schemeClr val="tx1"/>
                </a:solidFill>
                <a:latin typeface="Arial" charset="0"/>
                <a:ea typeface="ＭＳ Ｐゴシック" charset="0"/>
              </a:defRPr>
            </a:lvl5pPr>
            <a:lvl6pPr marL="2514600" indent="-228600" eaLnBrk="0" fontAlgn="base" hangingPunct="0">
              <a:spcBef>
                <a:spcPct val="0"/>
              </a:spcBef>
              <a:spcAft>
                <a:spcPct val="0"/>
              </a:spcAft>
              <a:defRPr sz="2400">
                <a:solidFill>
                  <a:schemeClr val="tx1"/>
                </a:solidFill>
                <a:latin typeface="Arial" charset="0"/>
                <a:ea typeface="ＭＳ Ｐゴシック" charset="0"/>
              </a:defRPr>
            </a:lvl6pPr>
            <a:lvl7pPr marL="2971800" indent="-228600" eaLnBrk="0" fontAlgn="base" hangingPunct="0">
              <a:spcBef>
                <a:spcPct val="0"/>
              </a:spcBef>
              <a:spcAft>
                <a:spcPct val="0"/>
              </a:spcAft>
              <a:defRPr sz="2400">
                <a:solidFill>
                  <a:schemeClr val="tx1"/>
                </a:solidFill>
                <a:latin typeface="Arial" charset="0"/>
                <a:ea typeface="ＭＳ Ｐゴシック" charset="0"/>
              </a:defRPr>
            </a:lvl7pPr>
            <a:lvl8pPr marL="3429000" indent="-228600" eaLnBrk="0" fontAlgn="base" hangingPunct="0">
              <a:spcBef>
                <a:spcPct val="0"/>
              </a:spcBef>
              <a:spcAft>
                <a:spcPct val="0"/>
              </a:spcAft>
              <a:defRPr sz="2400">
                <a:solidFill>
                  <a:schemeClr val="tx1"/>
                </a:solidFill>
                <a:latin typeface="Arial" charset="0"/>
                <a:ea typeface="ＭＳ Ｐゴシック" charset="0"/>
              </a:defRPr>
            </a:lvl8pPr>
            <a:lvl9pPr marL="3886200" indent="-228600" eaLnBrk="0" fontAlgn="base" hangingPunct="0">
              <a:spcBef>
                <a:spcPct val="0"/>
              </a:spcBef>
              <a:spcAft>
                <a:spcPct val="0"/>
              </a:spcAft>
              <a:defRPr sz="2400">
                <a:solidFill>
                  <a:schemeClr val="tx1"/>
                </a:solidFill>
                <a:latin typeface="Arial" charset="0"/>
                <a:ea typeface="ＭＳ Ｐゴシック" charset="0"/>
              </a:defRPr>
            </a:lvl9pPr>
          </a:lstStyle>
          <a:p>
            <a:pPr eaLnBrk="1" hangingPunct="1"/>
            <a:r>
              <a:rPr lang="en-US" altLang="ja-JP">
                <a:cs typeface="Times New Roman" charset="0"/>
              </a:rPr>
              <a:t>Cells discovered with invention of microscope.   </a:t>
            </a:r>
          </a:p>
        </p:txBody>
      </p:sp>
      <p:sp>
        <p:nvSpPr>
          <p:cNvPr id="23558" name="Text Box 7"/>
          <p:cNvSpPr txBox="1">
            <a:spLocks noChangeArrowheads="1"/>
          </p:cNvSpPr>
          <p:nvPr/>
        </p:nvSpPr>
        <p:spPr bwMode="auto">
          <a:xfrm>
            <a:off x="1139123" y="5174045"/>
            <a:ext cx="1752367" cy="292388"/>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lIns="0" tIns="0" rIns="0" bIns="0">
            <a:spAutoFit/>
          </a:bodyPr>
          <a:lstStyle>
            <a:lvl1pPr eaLnBrk="0" hangingPunct="0">
              <a:defRPr sz="2400">
                <a:solidFill>
                  <a:schemeClr val="tx1"/>
                </a:solidFill>
                <a:latin typeface="Arial" charset="0"/>
                <a:ea typeface="ＭＳ Ｐゴシック" charset="0"/>
                <a:cs typeface="ＭＳ Ｐゴシック" charset="0"/>
              </a:defRPr>
            </a:lvl1pPr>
            <a:lvl2pPr marL="742950" indent="-285750" eaLnBrk="0" hangingPunct="0">
              <a:defRPr sz="2400">
                <a:solidFill>
                  <a:schemeClr val="tx1"/>
                </a:solidFill>
                <a:latin typeface="Arial" charset="0"/>
                <a:ea typeface="ＭＳ Ｐゴシック" charset="0"/>
              </a:defRPr>
            </a:lvl2pPr>
            <a:lvl3pPr marL="1143000" indent="-228600" eaLnBrk="0" hangingPunct="0">
              <a:defRPr sz="2400">
                <a:solidFill>
                  <a:schemeClr val="tx1"/>
                </a:solidFill>
                <a:latin typeface="Arial" charset="0"/>
                <a:ea typeface="ＭＳ Ｐゴシック" charset="0"/>
              </a:defRPr>
            </a:lvl3pPr>
            <a:lvl4pPr marL="1600200" indent="-228600" eaLnBrk="0" hangingPunct="0">
              <a:defRPr sz="2400">
                <a:solidFill>
                  <a:schemeClr val="tx1"/>
                </a:solidFill>
                <a:latin typeface="Arial" charset="0"/>
                <a:ea typeface="ＭＳ Ｐゴシック" charset="0"/>
              </a:defRPr>
            </a:lvl4pPr>
            <a:lvl5pPr marL="2057400" indent="-228600" eaLnBrk="0" hangingPunct="0">
              <a:defRPr sz="2400">
                <a:solidFill>
                  <a:schemeClr val="tx1"/>
                </a:solidFill>
                <a:latin typeface="Arial" charset="0"/>
                <a:ea typeface="ＭＳ Ｐゴシック" charset="0"/>
              </a:defRPr>
            </a:lvl5pPr>
            <a:lvl6pPr marL="2514600" indent="-228600" eaLnBrk="0" fontAlgn="base" hangingPunct="0">
              <a:spcBef>
                <a:spcPct val="0"/>
              </a:spcBef>
              <a:spcAft>
                <a:spcPct val="0"/>
              </a:spcAft>
              <a:defRPr sz="2400">
                <a:solidFill>
                  <a:schemeClr val="tx1"/>
                </a:solidFill>
                <a:latin typeface="Arial" charset="0"/>
                <a:ea typeface="ＭＳ Ｐゴシック" charset="0"/>
              </a:defRPr>
            </a:lvl6pPr>
            <a:lvl7pPr marL="2971800" indent="-228600" eaLnBrk="0" fontAlgn="base" hangingPunct="0">
              <a:spcBef>
                <a:spcPct val="0"/>
              </a:spcBef>
              <a:spcAft>
                <a:spcPct val="0"/>
              </a:spcAft>
              <a:defRPr sz="2400">
                <a:solidFill>
                  <a:schemeClr val="tx1"/>
                </a:solidFill>
                <a:latin typeface="Arial" charset="0"/>
                <a:ea typeface="ＭＳ Ｐゴシック" charset="0"/>
              </a:defRPr>
            </a:lvl7pPr>
            <a:lvl8pPr marL="3429000" indent="-228600" eaLnBrk="0" fontAlgn="base" hangingPunct="0">
              <a:spcBef>
                <a:spcPct val="0"/>
              </a:spcBef>
              <a:spcAft>
                <a:spcPct val="0"/>
              </a:spcAft>
              <a:defRPr sz="2400">
                <a:solidFill>
                  <a:schemeClr val="tx1"/>
                </a:solidFill>
                <a:latin typeface="Arial" charset="0"/>
                <a:ea typeface="ＭＳ Ｐゴシック" charset="0"/>
              </a:defRPr>
            </a:lvl8pPr>
            <a:lvl9pPr marL="3886200" indent="-228600" eaLnBrk="0" fontAlgn="base" hangingPunct="0">
              <a:spcBef>
                <a:spcPct val="0"/>
              </a:spcBef>
              <a:spcAft>
                <a:spcPct val="0"/>
              </a:spcAft>
              <a:defRPr sz="2400">
                <a:solidFill>
                  <a:schemeClr val="tx1"/>
                </a:solidFill>
                <a:latin typeface="Arial" charset="0"/>
                <a:ea typeface="ＭＳ Ｐゴシック" charset="0"/>
              </a:defRPr>
            </a:lvl9pPr>
          </a:lstStyle>
          <a:p>
            <a:pPr eaLnBrk="1" hangingPunct="1"/>
            <a:r>
              <a:rPr lang="en-US" altLang="ja-JP" sz="1900" dirty="0">
                <a:cs typeface="Times New Roman" charset="0"/>
              </a:rPr>
              <a:t>1000x, 0.2 um  </a:t>
            </a:r>
          </a:p>
        </p:txBody>
      </p:sp>
      <p:sp>
        <p:nvSpPr>
          <p:cNvPr id="23559" name="Text Box 7"/>
          <p:cNvSpPr txBox="1">
            <a:spLocks noChangeArrowheads="1"/>
          </p:cNvSpPr>
          <p:nvPr/>
        </p:nvSpPr>
        <p:spPr bwMode="auto">
          <a:xfrm>
            <a:off x="5039329" y="1304925"/>
            <a:ext cx="1882775" cy="369888"/>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ＭＳ Ｐゴシック" charset="0"/>
              </a:defRPr>
            </a:lvl1pPr>
            <a:lvl2pPr marL="742950" indent="-285750" eaLnBrk="0" hangingPunct="0">
              <a:defRPr sz="2400">
                <a:solidFill>
                  <a:schemeClr val="tx1"/>
                </a:solidFill>
                <a:latin typeface="Arial" charset="0"/>
                <a:ea typeface="ＭＳ Ｐゴシック" charset="0"/>
              </a:defRPr>
            </a:lvl2pPr>
            <a:lvl3pPr marL="1143000" indent="-228600" eaLnBrk="0" hangingPunct="0">
              <a:defRPr sz="2400">
                <a:solidFill>
                  <a:schemeClr val="tx1"/>
                </a:solidFill>
                <a:latin typeface="Arial" charset="0"/>
                <a:ea typeface="ＭＳ Ｐゴシック" charset="0"/>
              </a:defRPr>
            </a:lvl3pPr>
            <a:lvl4pPr marL="1600200" indent="-228600" eaLnBrk="0" hangingPunct="0">
              <a:defRPr sz="2400">
                <a:solidFill>
                  <a:schemeClr val="tx1"/>
                </a:solidFill>
                <a:latin typeface="Arial" charset="0"/>
                <a:ea typeface="ＭＳ Ｐゴシック" charset="0"/>
              </a:defRPr>
            </a:lvl4pPr>
            <a:lvl5pPr marL="2057400" indent="-228600" eaLnBrk="0" hangingPunct="0">
              <a:defRPr sz="2400">
                <a:solidFill>
                  <a:schemeClr val="tx1"/>
                </a:solidFill>
                <a:latin typeface="Arial" charset="0"/>
                <a:ea typeface="ＭＳ Ｐゴシック" charset="0"/>
              </a:defRPr>
            </a:lvl5pPr>
            <a:lvl6pPr marL="2514600" indent="-228600" eaLnBrk="0" fontAlgn="base" hangingPunct="0">
              <a:spcBef>
                <a:spcPct val="0"/>
              </a:spcBef>
              <a:spcAft>
                <a:spcPct val="0"/>
              </a:spcAft>
              <a:defRPr sz="2400">
                <a:solidFill>
                  <a:schemeClr val="tx1"/>
                </a:solidFill>
                <a:latin typeface="Arial" charset="0"/>
                <a:ea typeface="ＭＳ Ｐゴシック" charset="0"/>
              </a:defRPr>
            </a:lvl6pPr>
            <a:lvl7pPr marL="2971800" indent="-228600" eaLnBrk="0" fontAlgn="base" hangingPunct="0">
              <a:spcBef>
                <a:spcPct val="0"/>
              </a:spcBef>
              <a:spcAft>
                <a:spcPct val="0"/>
              </a:spcAft>
              <a:defRPr sz="2400">
                <a:solidFill>
                  <a:schemeClr val="tx1"/>
                </a:solidFill>
                <a:latin typeface="Arial" charset="0"/>
                <a:ea typeface="ＭＳ Ｐゴシック" charset="0"/>
              </a:defRPr>
            </a:lvl7pPr>
            <a:lvl8pPr marL="3429000" indent="-228600" eaLnBrk="0" fontAlgn="base" hangingPunct="0">
              <a:spcBef>
                <a:spcPct val="0"/>
              </a:spcBef>
              <a:spcAft>
                <a:spcPct val="0"/>
              </a:spcAft>
              <a:defRPr sz="2400">
                <a:solidFill>
                  <a:schemeClr val="tx1"/>
                </a:solidFill>
                <a:latin typeface="Arial" charset="0"/>
                <a:ea typeface="ＭＳ Ｐゴシック" charset="0"/>
              </a:defRPr>
            </a:lvl8pPr>
            <a:lvl9pPr marL="3886200" indent="-228600" eaLnBrk="0" fontAlgn="base" hangingPunct="0">
              <a:spcBef>
                <a:spcPct val="0"/>
              </a:spcBef>
              <a:spcAft>
                <a:spcPct val="0"/>
              </a:spcAft>
              <a:defRPr sz="2400">
                <a:solidFill>
                  <a:schemeClr val="tx1"/>
                </a:solidFill>
                <a:latin typeface="Arial" charset="0"/>
                <a:ea typeface="ＭＳ Ｐゴシック" charset="0"/>
              </a:defRPr>
            </a:lvl9pPr>
          </a:lstStyle>
          <a:p>
            <a:pPr eaLnBrk="1" hangingPunct="1">
              <a:spcBef>
                <a:spcPct val="50000"/>
              </a:spcBef>
            </a:pPr>
            <a:r>
              <a:rPr lang="en-US" sz="1800" dirty="0"/>
              <a:t>Or with CCD</a:t>
            </a:r>
          </a:p>
        </p:txBody>
      </p:sp>
      <p:pic>
        <p:nvPicPr>
          <p:cNvPr id="12" name="Picture 11"/>
          <p:cNvPicPr>
            <a:picLocks noChangeAspect="1"/>
          </p:cNvPicPr>
          <p:nvPr/>
        </p:nvPicPr>
        <p:blipFill>
          <a:blip r:embed="rId2"/>
          <a:stretch>
            <a:fillRect/>
          </a:stretch>
        </p:blipFill>
        <p:spPr>
          <a:xfrm>
            <a:off x="3447248" y="1304925"/>
            <a:ext cx="4965700" cy="4762500"/>
          </a:xfrm>
          <a:prstGeom prst="rect">
            <a:avLst/>
          </a:prstGeom>
        </p:spPr>
      </p:pic>
      <p:sp>
        <p:nvSpPr>
          <p:cNvPr id="3" name="Rectangle 2"/>
          <p:cNvSpPr/>
          <p:nvPr/>
        </p:nvSpPr>
        <p:spPr>
          <a:xfrm>
            <a:off x="4572000" y="5934670"/>
            <a:ext cx="4210564" cy="923330"/>
          </a:xfrm>
          <a:prstGeom prst="rect">
            <a:avLst/>
          </a:prstGeom>
        </p:spPr>
        <p:txBody>
          <a:bodyPr wrap="square">
            <a:spAutoFit/>
          </a:bodyPr>
          <a:lstStyle/>
          <a:p>
            <a:r>
              <a:rPr lang="en-US" dirty="0"/>
              <a:t>Molecular Biology of the Cell. 4th edition.</a:t>
            </a:r>
          </a:p>
          <a:p>
            <a:r>
              <a:rPr lang="en-US" dirty="0"/>
              <a:t>Alberts B, Johnson A, Lewis J, et al.</a:t>
            </a:r>
          </a:p>
          <a:p>
            <a:r>
              <a:rPr lang="en-US" dirty="0"/>
              <a:t>New York: </a:t>
            </a:r>
            <a:r>
              <a:rPr lang="en-US" u="sng" dirty="0">
                <a:hlinkClick r:id="rId3"/>
              </a:rPr>
              <a:t>Garland Science; 2002.</a:t>
            </a:r>
            <a:endParaRPr lang="en-US" dirty="0"/>
          </a:p>
        </p:txBody>
      </p:sp>
      <p:sp>
        <p:nvSpPr>
          <p:cNvPr id="2" name="TextBox 1"/>
          <p:cNvSpPr txBox="1"/>
          <p:nvPr/>
        </p:nvSpPr>
        <p:spPr>
          <a:xfrm>
            <a:off x="132983" y="3120804"/>
            <a:ext cx="4339370" cy="1631216"/>
          </a:xfrm>
          <a:prstGeom prst="rect">
            <a:avLst/>
          </a:prstGeom>
          <a:noFill/>
        </p:spPr>
        <p:txBody>
          <a:bodyPr wrap="square" rtlCol="0">
            <a:spAutoFit/>
          </a:bodyPr>
          <a:lstStyle/>
          <a:p>
            <a:r>
              <a:rPr lang="en-US" sz="2000" dirty="0"/>
              <a:t>Resolution: ability to spatially differentiate two dyes, related to wavelength and numerical aperture.</a:t>
            </a:r>
          </a:p>
          <a:p>
            <a:endParaRPr lang="en-US" sz="2000" dirty="0"/>
          </a:p>
          <a:p>
            <a:r>
              <a:rPr lang="en-US" sz="2000" dirty="0"/>
              <a:t>Resolution  = </a:t>
            </a:r>
            <a:r>
              <a:rPr lang="en-US" sz="2000" dirty="0">
                <a:latin typeface="Symbol" charset="2"/>
                <a:cs typeface="Symbol" charset="2"/>
              </a:rPr>
              <a:t>l</a:t>
            </a:r>
            <a:r>
              <a:rPr lang="en-US" sz="2000" dirty="0"/>
              <a:t>/[ 2 N.A. ]</a:t>
            </a:r>
          </a:p>
        </p:txBody>
      </p:sp>
    </p:spTree>
    <p:extLst>
      <p:ext uri="{BB962C8B-B14F-4D97-AF65-F5344CB8AC3E}">
        <p14:creationId xmlns:p14="http://schemas.microsoft.com/office/powerpoint/2010/main" val="4277249260"/>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166557"/>
            <a:ext cx="8229600" cy="799909"/>
          </a:xfrm>
        </p:spPr>
        <p:txBody>
          <a:bodyPr>
            <a:normAutofit fontScale="90000"/>
          </a:bodyPr>
          <a:lstStyle/>
          <a:p>
            <a:r>
              <a:rPr lang="en-US" sz="3600" b="1" dirty="0">
                <a:solidFill>
                  <a:srgbClr val="0000FF"/>
                </a:solidFill>
              </a:rPr>
              <a:t>(Side-point) Objective Lenses: Infinity corrected </a:t>
            </a:r>
            <a:br>
              <a:rPr lang="en-US" sz="2400" b="1" dirty="0"/>
            </a:br>
            <a:r>
              <a:rPr lang="en-US" sz="2400" b="1" dirty="0"/>
              <a:t>(now standard, greater flexibility)</a:t>
            </a:r>
            <a:endParaRPr lang="en-US" sz="3200" b="1" dirty="0"/>
          </a:p>
        </p:txBody>
      </p:sp>
      <p:pic>
        <p:nvPicPr>
          <p:cNvPr id="4" name="Content Placeholder 3" descr="Screen Shot 2014-01-17 at 11.33.30 AM.png"/>
          <p:cNvPicPr>
            <a:picLocks noGrp="1" noChangeAspect="1"/>
          </p:cNvPicPr>
          <p:nvPr>
            <p:ph idx="1"/>
          </p:nvPr>
        </p:nvPicPr>
        <p:blipFill>
          <a:blip r:embed="rId2">
            <a:extLst>
              <a:ext uri="{28A0092B-C50C-407E-A947-70E740481C1C}">
                <a14:useLocalDpi xmlns:a14="http://schemas.microsoft.com/office/drawing/2010/main" val="0"/>
              </a:ext>
            </a:extLst>
          </a:blip>
          <a:srcRect t="14261" b="14261"/>
          <a:stretch>
            <a:fillRect/>
          </a:stretch>
        </p:blipFill>
        <p:spPr>
          <a:xfrm>
            <a:off x="840467" y="1031635"/>
            <a:ext cx="6825018" cy="3753497"/>
          </a:xfrm>
        </p:spPr>
      </p:pic>
      <p:grpSp>
        <p:nvGrpSpPr>
          <p:cNvPr id="29" name="Group 28"/>
          <p:cNvGrpSpPr/>
          <p:nvPr/>
        </p:nvGrpSpPr>
        <p:grpSpPr>
          <a:xfrm>
            <a:off x="4397687" y="1005014"/>
            <a:ext cx="1596912" cy="2713057"/>
            <a:chOff x="5419002" y="2372688"/>
            <a:chExt cx="1596912" cy="2713057"/>
          </a:xfrm>
        </p:grpSpPr>
        <p:sp>
          <p:nvSpPr>
            <p:cNvPr id="21" name="Rectangle 20"/>
            <p:cNvSpPr/>
            <p:nvPr/>
          </p:nvSpPr>
          <p:spPr>
            <a:xfrm>
              <a:off x="6768899" y="3699211"/>
              <a:ext cx="117656" cy="1386534"/>
            </a:xfrm>
            <a:prstGeom prst="rect">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grpSp>
          <p:nvGrpSpPr>
            <p:cNvPr id="26" name="Group 25"/>
            <p:cNvGrpSpPr/>
            <p:nvPr/>
          </p:nvGrpSpPr>
          <p:grpSpPr>
            <a:xfrm>
              <a:off x="5419002" y="2372688"/>
              <a:ext cx="1596912" cy="1499262"/>
              <a:chOff x="5419002" y="2372688"/>
              <a:chExt cx="1596912" cy="1499262"/>
            </a:xfrm>
          </p:grpSpPr>
          <p:sp>
            <p:nvSpPr>
              <p:cNvPr id="20" name="TextBox 19"/>
              <p:cNvSpPr txBox="1"/>
              <p:nvPr/>
            </p:nvSpPr>
            <p:spPr>
              <a:xfrm>
                <a:off x="5419002" y="2372688"/>
                <a:ext cx="1596912" cy="584776"/>
              </a:xfrm>
              <a:prstGeom prst="rect">
                <a:avLst/>
              </a:prstGeom>
              <a:noFill/>
            </p:spPr>
            <p:txBody>
              <a:bodyPr wrap="square" rtlCol="0">
                <a:spAutoFit/>
              </a:bodyPr>
              <a:lstStyle/>
              <a:p>
                <a:r>
                  <a:rPr lang="en-US" sz="1600" dirty="0"/>
                  <a:t>Optical elements (filters, etc.)</a:t>
                </a:r>
              </a:p>
            </p:txBody>
          </p:sp>
          <p:cxnSp>
            <p:nvCxnSpPr>
              <p:cNvPr id="19" name="Straight Arrow Connector 18"/>
              <p:cNvCxnSpPr/>
              <p:nvPr/>
            </p:nvCxnSpPr>
            <p:spPr>
              <a:xfrm>
                <a:off x="6474178" y="2992743"/>
                <a:ext cx="367972" cy="879207"/>
              </a:xfrm>
              <a:prstGeom prst="straightConnector1">
                <a:avLst/>
              </a:prstGeom>
              <a:ln w="9525" cmpd="sng">
                <a:solidFill>
                  <a:srgbClr val="000000"/>
                </a:solidFill>
                <a:tailEnd type="arrow"/>
              </a:ln>
            </p:spPr>
            <p:style>
              <a:lnRef idx="2">
                <a:schemeClr val="accent1"/>
              </a:lnRef>
              <a:fillRef idx="0">
                <a:schemeClr val="accent1"/>
              </a:fillRef>
              <a:effectRef idx="1">
                <a:schemeClr val="accent1"/>
              </a:effectRef>
              <a:fontRef idx="minor">
                <a:schemeClr val="tx1"/>
              </a:fontRef>
            </p:style>
          </p:cxnSp>
        </p:grpSp>
      </p:grpSp>
      <p:grpSp>
        <p:nvGrpSpPr>
          <p:cNvPr id="30" name="Group 29"/>
          <p:cNvGrpSpPr/>
          <p:nvPr/>
        </p:nvGrpSpPr>
        <p:grpSpPr>
          <a:xfrm>
            <a:off x="5918526" y="1244116"/>
            <a:ext cx="2262019" cy="2812509"/>
            <a:chOff x="6939841" y="2611790"/>
            <a:chExt cx="2262019" cy="2812509"/>
          </a:xfrm>
        </p:grpSpPr>
        <p:grpSp>
          <p:nvGrpSpPr>
            <p:cNvPr id="17" name="Group 16"/>
            <p:cNvGrpSpPr/>
            <p:nvPr/>
          </p:nvGrpSpPr>
          <p:grpSpPr>
            <a:xfrm>
              <a:off x="7217669" y="3589508"/>
              <a:ext cx="1984191" cy="1834791"/>
              <a:chOff x="7217669" y="3589508"/>
              <a:chExt cx="1984191" cy="1834791"/>
            </a:xfrm>
          </p:grpSpPr>
          <p:sp>
            <p:nvSpPr>
              <p:cNvPr id="12" name="Oval 11"/>
              <p:cNvSpPr/>
              <p:nvPr/>
            </p:nvSpPr>
            <p:spPr>
              <a:xfrm>
                <a:off x="7217669" y="3589508"/>
                <a:ext cx="463445" cy="1602768"/>
              </a:xfrm>
              <a:prstGeom prst="ellipse">
                <a:avLst/>
              </a:prstGeom>
              <a:solidFill>
                <a:schemeClr val="bg1"/>
              </a:solidFill>
              <a:ln w="12700" cmpd="sng">
                <a:solidFill>
                  <a:srgbClr val="3366FF"/>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13" name="Straight Arrow Connector 12"/>
              <p:cNvCxnSpPr/>
              <p:nvPr/>
            </p:nvCxnSpPr>
            <p:spPr>
              <a:xfrm>
                <a:off x="7449392" y="3674372"/>
                <a:ext cx="1216560" cy="722962"/>
              </a:xfrm>
              <a:prstGeom prst="straightConnector1">
                <a:avLst/>
              </a:prstGeom>
              <a:ln w="6350" cmpd="sng">
                <a:solidFill>
                  <a:srgbClr val="558ED5"/>
                </a:solidFill>
                <a:headEnd type="none"/>
                <a:tailEnd type="none"/>
              </a:ln>
            </p:spPr>
            <p:style>
              <a:lnRef idx="2">
                <a:schemeClr val="accent1"/>
              </a:lnRef>
              <a:fillRef idx="0">
                <a:schemeClr val="accent1"/>
              </a:fillRef>
              <a:effectRef idx="1">
                <a:schemeClr val="accent1"/>
              </a:effectRef>
              <a:fontRef idx="minor">
                <a:schemeClr val="tx1"/>
              </a:fontRef>
            </p:style>
          </p:cxnSp>
          <p:cxnSp>
            <p:nvCxnSpPr>
              <p:cNvPr id="14" name="Straight Arrow Connector 13"/>
              <p:cNvCxnSpPr/>
              <p:nvPr/>
            </p:nvCxnSpPr>
            <p:spPr>
              <a:xfrm flipV="1">
                <a:off x="7449392" y="4415096"/>
                <a:ext cx="1224479" cy="697292"/>
              </a:xfrm>
              <a:prstGeom prst="straightConnector1">
                <a:avLst/>
              </a:prstGeom>
              <a:ln w="6350" cmpd="sng">
                <a:solidFill>
                  <a:srgbClr val="558ED5"/>
                </a:solidFill>
                <a:headEnd type="none"/>
                <a:tailEnd type="none"/>
              </a:ln>
            </p:spPr>
            <p:style>
              <a:lnRef idx="2">
                <a:schemeClr val="accent1"/>
              </a:lnRef>
              <a:fillRef idx="0">
                <a:schemeClr val="accent1"/>
              </a:fillRef>
              <a:effectRef idx="1">
                <a:schemeClr val="accent1"/>
              </a:effectRef>
              <a:fontRef idx="minor">
                <a:schemeClr val="tx1"/>
              </a:fontRef>
            </p:style>
          </p:cxnSp>
          <p:sp>
            <p:nvSpPr>
              <p:cNvPr id="15" name="Rectangle 14"/>
              <p:cNvSpPr/>
              <p:nvPr/>
            </p:nvSpPr>
            <p:spPr>
              <a:xfrm>
                <a:off x="8665952" y="3871950"/>
                <a:ext cx="81747" cy="1192584"/>
              </a:xfrm>
              <a:prstGeom prst="rect">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6" name="TextBox 15"/>
              <p:cNvSpPr txBox="1"/>
              <p:nvPr/>
            </p:nvSpPr>
            <p:spPr>
              <a:xfrm>
                <a:off x="8282818" y="5085745"/>
                <a:ext cx="919042" cy="338554"/>
              </a:xfrm>
              <a:prstGeom prst="rect">
                <a:avLst/>
              </a:prstGeom>
              <a:noFill/>
              <a:ln>
                <a:noFill/>
              </a:ln>
            </p:spPr>
            <p:txBody>
              <a:bodyPr wrap="none" rtlCol="0">
                <a:spAutoFit/>
              </a:bodyPr>
              <a:lstStyle/>
              <a:p>
                <a:r>
                  <a:rPr lang="en-US" sz="1600" dirty="0">
                    <a:solidFill>
                      <a:srgbClr val="3366FF"/>
                    </a:solidFill>
                  </a:rPr>
                  <a:t>Detector</a:t>
                </a:r>
              </a:p>
            </p:txBody>
          </p:sp>
        </p:grpSp>
        <p:grpSp>
          <p:nvGrpSpPr>
            <p:cNvPr id="28" name="Group 27"/>
            <p:cNvGrpSpPr/>
            <p:nvPr/>
          </p:nvGrpSpPr>
          <p:grpSpPr>
            <a:xfrm>
              <a:off x="6939841" y="2611790"/>
              <a:ext cx="2204159" cy="1004361"/>
              <a:chOff x="6939841" y="2611790"/>
              <a:chExt cx="2204159" cy="1004361"/>
            </a:xfrm>
          </p:grpSpPr>
          <p:sp>
            <p:nvSpPr>
              <p:cNvPr id="18" name="TextBox 17"/>
              <p:cNvSpPr txBox="1"/>
              <p:nvPr/>
            </p:nvSpPr>
            <p:spPr>
              <a:xfrm>
                <a:off x="6939841" y="2611790"/>
                <a:ext cx="2204159" cy="769441"/>
              </a:xfrm>
              <a:prstGeom prst="rect">
                <a:avLst/>
              </a:prstGeom>
              <a:noFill/>
            </p:spPr>
            <p:txBody>
              <a:bodyPr wrap="square" rtlCol="0">
                <a:spAutoFit/>
              </a:bodyPr>
              <a:lstStyle/>
              <a:p>
                <a:r>
                  <a:rPr lang="en-US" sz="1600" dirty="0"/>
                  <a:t>Tube lens</a:t>
                </a:r>
              </a:p>
              <a:p>
                <a:r>
                  <a:rPr lang="en-US" sz="1400" dirty="0"/>
                  <a:t>Fixed length (160-220 mm, depending on company)</a:t>
                </a:r>
              </a:p>
            </p:txBody>
          </p:sp>
          <p:cxnSp>
            <p:nvCxnSpPr>
              <p:cNvPr id="24" name="Straight Arrow Connector 23"/>
              <p:cNvCxnSpPr/>
              <p:nvPr/>
            </p:nvCxnSpPr>
            <p:spPr>
              <a:xfrm flipH="1">
                <a:off x="7465243" y="3326209"/>
                <a:ext cx="136821" cy="289942"/>
              </a:xfrm>
              <a:prstGeom prst="straightConnector1">
                <a:avLst/>
              </a:prstGeom>
              <a:ln>
                <a:solidFill>
                  <a:srgbClr val="000000"/>
                </a:solidFill>
                <a:tailEnd type="arrow"/>
              </a:ln>
            </p:spPr>
            <p:style>
              <a:lnRef idx="2">
                <a:schemeClr val="accent1"/>
              </a:lnRef>
              <a:fillRef idx="0">
                <a:schemeClr val="accent1"/>
              </a:fillRef>
              <a:effectRef idx="1">
                <a:schemeClr val="accent1"/>
              </a:effectRef>
              <a:fontRef idx="minor">
                <a:schemeClr val="tx1"/>
              </a:fontRef>
            </p:style>
          </p:cxnSp>
        </p:grpSp>
      </p:grpSp>
      <p:grpSp>
        <p:nvGrpSpPr>
          <p:cNvPr id="43" name="Group 42"/>
          <p:cNvGrpSpPr/>
          <p:nvPr/>
        </p:nvGrpSpPr>
        <p:grpSpPr>
          <a:xfrm>
            <a:off x="3084469" y="2322631"/>
            <a:ext cx="3394105" cy="2049429"/>
            <a:chOff x="3084469" y="2615704"/>
            <a:chExt cx="3394105" cy="2049429"/>
          </a:xfrm>
        </p:grpSpPr>
        <p:grpSp>
          <p:nvGrpSpPr>
            <p:cNvPr id="7" name="Group 6"/>
            <p:cNvGrpSpPr/>
            <p:nvPr/>
          </p:nvGrpSpPr>
          <p:grpSpPr>
            <a:xfrm>
              <a:off x="3084469" y="2615704"/>
              <a:ext cx="3394105" cy="1438040"/>
              <a:chOff x="3255035" y="3008273"/>
              <a:chExt cx="3394105" cy="1438040"/>
            </a:xfrm>
          </p:grpSpPr>
          <p:cxnSp>
            <p:nvCxnSpPr>
              <p:cNvPr id="8" name="Straight Arrow Connector 7"/>
              <p:cNvCxnSpPr/>
              <p:nvPr/>
            </p:nvCxnSpPr>
            <p:spPr>
              <a:xfrm flipV="1">
                <a:off x="3255035" y="3008273"/>
                <a:ext cx="1627518" cy="715082"/>
              </a:xfrm>
              <a:prstGeom prst="straightConnector1">
                <a:avLst/>
              </a:prstGeom>
              <a:ln>
                <a:tailEnd type="arrow"/>
              </a:ln>
            </p:spPr>
            <p:style>
              <a:lnRef idx="2">
                <a:schemeClr val="accent1"/>
              </a:lnRef>
              <a:fillRef idx="0">
                <a:schemeClr val="accent1"/>
              </a:fillRef>
              <a:effectRef idx="1">
                <a:schemeClr val="accent1"/>
              </a:effectRef>
              <a:fontRef idx="minor">
                <a:schemeClr val="tx1"/>
              </a:fontRef>
            </p:style>
          </p:cxnSp>
          <p:cxnSp>
            <p:nvCxnSpPr>
              <p:cNvPr id="9" name="Straight Arrow Connector 8"/>
              <p:cNvCxnSpPr/>
              <p:nvPr/>
            </p:nvCxnSpPr>
            <p:spPr>
              <a:xfrm>
                <a:off x="3255035" y="3723355"/>
                <a:ext cx="1516551" cy="722958"/>
              </a:xfrm>
              <a:prstGeom prst="straightConnector1">
                <a:avLst/>
              </a:prstGeom>
              <a:ln>
                <a:tailEnd type="arrow"/>
              </a:ln>
            </p:spPr>
            <p:style>
              <a:lnRef idx="2">
                <a:schemeClr val="accent1"/>
              </a:lnRef>
              <a:fillRef idx="0">
                <a:schemeClr val="accent1"/>
              </a:fillRef>
              <a:effectRef idx="1">
                <a:schemeClr val="accent1"/>
              </a:effectRef>
              <a:fontRef idx="minor">
                <a:schemeClr val="tx1"/>
              </a:fontRef>
            </p:style>
          </p:cxnSp>
          <p:cxnSp>
            <p:nvCxnSpPr>
              <p:cNvPr id="10" name="Straight Arrow Connector 9"/>
              <p:cNvCxnSpPr/>
              <p:nvPr/>
            </p:nvCxnSpPr>
            <p:spPr>
              <a:xfrm flipV="1">
                <a:off x="4882553" y="3017177"/>
                <a:ext cx="1766587" cy="1"/>
              </a:xfrm>
              <a:prstGeom prst="straightConnector1">
                <a:avLst/>
              </a:prstGeom>
              <a:ln>
                <a:tailEnd type="arrow"/>
              </a:ln>
            </p:spPr>
            <p:style>
              <a:lnRef idx="2">
                <a:schemeClr val="accent1"/>
              </a:lnRef>
              <a:fillRef idx="0">
                <a:schemeClr val="accent1"/>
              </a:fillRef>
              <a:effectRef idx="1">
                <a:schemeClr val="accent1"/>
              </a:effectRef>
              <a:fontRef idx="minor">
                <a:schemeClr val="tx1"/>
              </a:fontRef>
            </p:style>
          </p:cxnSp>
          <p:cxnSp>
            <p:nvCxnSpPr>
              <p:cNvPr id="11" name="Straight Arrow Connector 10"/>
              <p:cNvCxnSpPr/>
              <p:nvPr/>
            </p:nvCxnSpPr>
            <p:spPr>
              <a:xfrm flipV="1">
                <a:off x="4800683" y="4433983"/>
                <a:ext cx="1766587" cy="1"/>
              </a:xfrm>
              <a:prstGeom prst="straightConnector1">
                <a:avLst/>
              </a:prstGeom>
              <a:ln>
                <a:tailEnd type="arrow"/>
              </a:ln>
            </p:spPr>
            <p:style>
              <a:lnRef idx="2">
                <a:schemeClr val="accent1"/>
              </a:lnRef>
              <a:fillRef idx="0">
                <a:schemeClr val="accent1"/>
              </a:fillRef>
              <a:effectRef idx="1">
                <a:schemeClr val="accent1"/>
              </a:effectRef>
              <a:fontRef idx="minor">
                <a:schemeClr val="tx1"/>
              </a:fontRef>
            </p:style>
          </p:cxnSp>
        </p:grpSp>
        <p:sp>
          <p:nvSpPr>
            <p:cNvPr id="31" name="TextBox 30"/>
            <p:cNvSpPr txBox="1"/>
            <p:nvPr/>
          </p:nvSpPr>
          <p:spPr>
            <a:xfrm>
              <a:off x="4947889" y="4295801"/>
              <a:ext cx="1429110" cy="369332"/>
            </a:xfrm>
            <a:prstGeom prst="rect">
              <a:avLst/>
            </a:prstGeom>
            <a:noFill/>
          </p:spPr>
          <p:txBody>
            <a:bodyPr wrap="none" rtlCol="0">
              <a:spAutoFit/>
            </a:bodyPr>
            <a:lstStyle/>
            <a:p>
              <a:r>
                <a:rPr lang="en-US" dirty="0">
                  <a:solidFill>
                    <a:srgbClr val="3366FF"/>
                  </a:solidFill>
                </a:rPr>
                <a:t>Infinity space</a:t>
              </a:r>
            </a:p>
          </p:txBody>
        </p:sp>
      </p:grpSp>
      <p:grpSp>
        <p:nvGrpSpPr>
          <p:cNvPr id="41" name="Group 40"/>
          <p:cNvGrpSpPr/>
          <p:nvPr/>
        </p:nvGrpSpPr>
        <p:grpSpPr>
          <a:xfrm>
            <a:off x="2033716" y="1577489"/>
            <a:ext cx="2770842" cy="381046"/>
            <a:chOff x="3055031" y="2945163"/>
            <a:chExt cx="2770842" cy="381046"/>
          </a:xfrm>
        </p:grpSpPr>
        <p:cxnSp>
          <p:nvCxnSpPr>
            <p:cNvPr id="33" name="Straight Arrow Connector 32"/>
            <p:cNvCxnSpPr/>
            <p:nvPr/>
          </p:nvCxnSpPr>
          <p:spPr>
            <a:xfrm>
              <a:off x="3055031" y="3326209"/>
              <a:ext cx="2770842" cy="0"/>
            </a:xfrm>
            <a:prstGeom prst="straightConnector1">
              <a:avLst/>
            </a:prstGeom>
            <a:ln w="9525" cmpd="sng">
              <a:solidFill>
                <a:srgbClr val="000000"/>
              </a:solidFill>
              <a:headEnd type="arrow"/>
              <a:tailEnd type="arrow"/>
            </a:ln>
          </p:spPr>
          <p:style>
            <a:lnRef idx="2">
              <a:schemeClr val="accent1"/>
            </a:lnRef>
            <a:fillRef idx="0">
              <a:schemeClr val="accent1"/>
            </a:fillRef>
            <a:effectRef idx="1">
              <a:schemeClr val="accent1"/>
            </a:effectRef>
            <a:fontRef idx="minor">
              <a:schemeClr val="tx1"/>
            </a:fontRef>
          </p:style>
        </p:cxnSp>
        <p:sp>
          <p:nvSpPr>
            <p:cNvPr id="35" name="TextBox 34"/>
            <p:cNvSpPr txBox="1"/>
            <p:nvPr/>
          </p:nvSpPr>
          <p:spPr>
            <a:xfrm>
              <a:off x="4209547" y="2945163"/>
              <a:ext cx="774571" cy="369332"/>
            </a:xfrm>
            <a:prstGeom prst="rect">
              <a:avLst/>
            </a:prstGeom>
            <a:noFill/>
          </p:spPr>
          <p:txBody>
            <a:bodyPr wrap="none" rtlCol="0">
              <a:spAutoFit/>
            </a:bodyPr>
            <a:lstStyle/>
            <a:p>
              <a:r>
                <a:rPr lang="en-US" dirty="0"/>
                <a:t>object</a:t>
              </a:r>
            </a:p>
          </p:txBody>
        </p:sp>
      </p:grpSp>
      <p:grpSp>
        <p:nvGrpSpPr>
          <p:cNvPr id="40" name="Group 39"/>
          <p:cNvGrpSpPr/>
          <p:nvPr/>
        </p:nvGrpSpPr>
        <p:grpSpPr>
          <a:xfrm>
            <a:off x="4804558" y="1586072"/>
            <a:ext cx="1674016" cy="389395"/>
            <a:chOff x="5825873" y="2953746"/>
            <a:chExt cx="1674016" cy="389395"/>
          </a:xfrm>
        </p:grpSpPr>
        <p:sp>
          <p:nvSpPr>
            <p:cNvPr id="36" name="TextBox 35"/>
            <p:cNvSpPr txBox="1"/>
            <p:nvPr/>
          </p:nvSpPr>
          <p:spPr>
            <a:xfrm>
              <a:off x="6241343" y="2953746"/>
              <a:ext cx="756111" cy="369332"/>
            </a:xfrm>
            <a:prstGeom prst="rect">
              <a:avLst/>
            </a:prstGeom>
            <a:noFill/>
          </p:spPr>
          <p:txBody>
            <a:bodyPr wrap="none" rtlCol="0">
              <a:spAutoFit/>
            </a:bodyPr>
            <a:lstStyle/>
            <a:p>
              <a:r>
                <a:rPr lang="en-US" dirty="0"/>
                <a:t>image</a:t>
              </a:r>
            </a:p>
          </p:txBody>
        </p:sp>
        <p:cxnSp>
          <p:nvCxnSpPr>
            <p:cNvPr id="37" name="Straight Arrow Connector 36"/>
            <p:cNvCxnSpPr/>
            <p:nvPr/>
          </p:nvCxnSpPr>
          <p:spPr>
            <a:xfrm>
              <a:off x="5825873" y="3343141"/>
              <a:ext cx="1674016" cy="0"/>
            </a:xfrm>
            <a:prstGeom prst="straightConnector1">
              <a:avLst/>
            </a:prstGeom>
            <a:ln w="9525" cmpd="sng">
              <a:solidFill>
                <a:srgbClr val="000000"/>
              </a:solidFill>
              <a:headEnd type="arrow"/>
              <a:tailEnd type="arrow"/>
            </a:ln>
          </p:spPr>
          <p:style>
            <a:lnRef idx="2">
              <a:schemeClr val="accent1"/>
            </a:lnRef>
            <a:fillRef idx="0">
              <a:schemeClr val="accent1"/>
            </a:fillRef>
            <a:effectRef idx="1">
              <a:schemeClr val="accent1"/>
            </a:effectRef>
            <a:fontRef idx="minor">
              <a:schemeClr val="tx1"/>
            </a:fontRef>
          </p:style>
        </p:cxnSp>
      </p:grpSp>
      <p:grpSp>
        <p:nvGrpSpPr>
          <p:cNvPr id="44" name="Group 43"/>
          <p:cNvGrpSpPr/>
          <p:nvPr/>
        </p:nvGrpSpPr>
        <p:grpSpPr>
          <a:xfrm>
            <a:off x="2580716" y="4372060"/>
            <a:ext cx="4704081" cy="2208427"/>
            <a:chOff x="3255035" y="4786604"/>
            <a:chExt cx="4382542" cy="1900449"/>
          </a:xfrm>
        </p:grpSpPr>
        <p:pic>
          <p:nvPicPr>
            <p:cNvPr id="45" name="Picture 44"/>
            <p:cNvPicPr>
              <a:picLocks noChangeAspect="1"/>
            </p:cNvPicPr>
            <p:nvPr/>
          </p:nvPicPr>
          <p:blipFill rotWithShape="1">
            <a:blip r:embed="rId3"/>
            <a:srcRect l="37736" t="3496"/>
            <a:stretch/>
          </p:blipFill>
          <p:spPr>
            <a:xfrm rot="16200000" flipH="1" flipV="1">
              <a:off x="4500526" y="3550003"/>
              <a:ext cx="1891559" cy="4382542"/>
            </a:xfrm>
            <a:prstGeom prst="rect">
              <a:avLst/>
            </a:prstGeom>
          </p:spPr>
        </p:pic>
        <p:sp>
          <p:nvSpPr>
            <p:cNvPr id="46" name="Rectangle 45"/>
            <p:cNvSpPr/>
            <p:nvPr/>
          </p:nvSpPr>
          <p:spPr>
            <a:xfrm>
              <a:off x="3255035" y="4786604"/>
              <a:ext cx="821300" cy="728204"/>
            </a:xfrm>
            <a:prstGeom prst="rect">
              <a:avLst/>
            </a:prstGeom>
            <a:solidFill>
              <a:srgbClr val="FFFFFF"/>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grpSp>
      <p:cxnSp>
        <p:nvCxnSpPr>
          <p:cNvPr id="5" name="Straight Arrow Connector 4"/>
          <p:cNvCxnSpPr/>
          <p:nvPr/>
        </p:nvCxnSpPr>
        <p:spPr>
          <a:xfrm>
            <a:off x="2459120" y="4785132"/>
            <a:ext cx="486419" cy="835017"/>
          </a:xfrm>
          <a:prstGeom prst="straightConnector1">
            <a:avLst/>
          </a:prstGeom>
          <a:ln>
            <a:tailEnd type="arrow"/>
          </a:ln>
        </p:spPr>
        <p:style>
          <a:lnRef idx="2">
            <a:schemeClr val="accent1"/>
          </a:lnRef>
          <a:fillRef idx="0">
            <a:schemeClr val="accent1"/>
          </a:fillRef>
          <a:effectRef idx="1">
            <a:schemeClr val="accent1"/>
          </a:effectRef>
          <a:fontRef idx="minor">
            <a:schemeClr val="tx1"/>
          </a:fontRef>
        </p:style>
      </p:cxnSp>
      <p:sp>
        <p:nvSpPr>
          <p:cNvPr id="6" name="TextBox 5"/>
          <p:cNvSpPr txBox="1"/>
          <p:nvPr/>
        </p:nvSpPr>
        <p:spPr>
          <a:xfrm>
            <a:off x="1776928" y="4776185"/>
            <a:ext cx="803788" cy="369332"/>
          </a:xfrm>
          <a:prstGeom prst="rect">
            <a:avLst/>
          </a:prstGeom>
          <a:noFill/>
        </p:spPr>
        <p:txBody>
          <a:bodyPr wrap="none" rtlCol="0">
            <a:spAutoFit/>
          </a:bodyPr>
          <a:lstStyle/>
          <a:p>
            <a:r>
              <a:rPr lang="en-US" dirty="0"/>
              <a:t>Object</a:t>
            </a:r>
          </a:p>
        </p:txBody>
      </p:sp>
    </p:spTree>
    <p:extLst>
      <p:ext uri="{BB962C8B-B14F-4D97-AF65-F5344CB8AC3E}">
        <p14:creationId xmlns:p14="http://schemas.microsoft.com/office/powerpoint/2010/main" val="169458876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3"/>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0"/>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29"/>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4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0640"/>
            <a:ext cx="8229600" cy="1143000"/>
          </a:xfrm>
        </p:spPr>
        <p:txBody>
          <a:bodyPr>
            <a:normAutofit fontScale="90000"/>
          </a:bodyPr>
          <a:lstStyle/>
          <a:p>
            <a:r>
              <a:rPr lang="en-US" dirty="0"/>
              <a:t>Brightfield Microscopy vs. </a:t>
            </a:r>
            <a:br>
              <a:rPr lang="en-US" dirty="0"/>
            </a:br>
            <a:r>
              <a:rPr lang="en-US" dirty="0"/>
              <a:t>Dark-Field (Fluorescence) Microscopy</a:t>
            </a:r>
          </a:p>
        </p:txBody>
      </p:sp>
      <p:sp>
        <p:nvSpPr>
          <p:cNvPr id="5" name="Rectangle 4"/>
          <p:cNvSpPr/>
          <p:nvPr/>
        </p:nvSpPr>
        <p:spPr>
          <a:xfrm>
            <a:off x="2714977" y="6381927"/>
            <a:ext cx="6245580" cy="307777"/>
          </a:xfrm>
          <a:prstGeom prst="rect">
            <a:avLst/>
          </a:prstGeom>
        </p:spPr>
        <p:txBody>
          <a:bodyPr wrap="square">
            <a:spAutoFit/>
          </a:bodyPr>
          <a:lstStyle/>
          <a:p>
            <a:r>
              <a:rPr lang="en-US" sz="1400" dirty="0"/>
              <a:t>http://</a:t>
            </a:r>
            <a:r>
              <a:rPr lang="en-US" sz="1400" dirty="0" err="1"/>
              <a:t>www.olympusmicro.com</a:t>
            </a:r>
            <a:r>
              <a:rPr lang="en-US" sz="1400" dirty="0"/>
              <a:t>/primer/anatomy/</a:t>
            </a:r>
            <a:r>
              <a:rPr lang="en-US" sz="1400" dirty="0" err="1"/>
              <a:t>brightfieldgallery</a:t>
            </a:r>
            <a:r>
              <a:rPr lang="en-US" sz="1400" dirty="0"/>
              <a:t>/</a:t>
            </a:r>
            <a:r>
              <a:rPr lang="en-US" sz="1400" dirty="0" err="1"/>
              <a:t>index.html</a:t>
            </a:r>
            <a:endParaRPr lang="en-US" sz="1400" dirty="0"/>
          </a:p>
        </p:txBody>
      </p:sp>
      <p:grpSp>
        <p:nvGrpSpPr>
          <p:cNvPr id="3" name="Group 2"/>
          <p:cNvGrpSpPr/>
          <p:nvPr/>
        </p:nvGrpSpPr>
        <p:grpSpPr>
          <a:xfrm>
            <a:off x="273754" y="1572723"/>
            <a:ext cx="8877832" cy="3797435"/>
            <a:chOff x="273754" y="1361058"/>
            <a:chExt cx="8877832" cy="3797435"/>
          </a:xfrm>
        </p:grpSpPr>
        <p:pic>
          <p:nvPicPr>
            <p:cNvPr id="4" name="Picture 3"/>
            <p:cNvPicPr>
              <a:picLocks noChangeAspect="1"/>
            </p:cNvPicPr>
            <p:nvPr/>
          </p:nvPicPr>
          <p:blipFill>
            <a:blip r:embed="rId2"/>
            <a:stretch>
              <a:fillRect/>
            </a:stretch>
          </p:blipFill>
          <p:spPr>
            <a:xfrm>
              <a:off x="273754" y="1921500"/>
              <a:ext cx="4502856" cy="3236993"/>
            </a:xfrm>
            <a:prstGeom prst="rect">
              <a:avLst/>
            </a:prstGeom>
          </p:spPr>
        </p:pic>
        <p:sp>
          <p:nvSpPr>
            <p:cNvPr id="6" name="TextBox 5"/>
            <p:cNvSpPr txBox="1"/>
            <p:nvPr/>
          </p:nvSpPr>
          <p:spPr>
            <a:xfrm>
              <a:off x="1665112" y="1398280"/>
              <a:ext cx="1697224" cy="523220"/>
            </a:xfrm>
            <a:prstGeom prst="rect">
              <a:avLst/>
            </a:prstGeom>
            <a:noFill/>
          </p:spPr>
          <p:txBody>
            <a:bodyPr wrap="none" rtlCol="0">
              <a:spAutoFit/>
            </a:bodyPr>
            <a:lstStyle/>
            <a:p>
              <a:r>
                <a:rPr lang="en-US" sz="2800" dirty="0" err="1"/>
                <a:t>Brightfield</a:t>
              </a:r>
              <a:endParaRPr lang="en-US" sz="2800" dirty="0"/>
            </a:p>
          </p:txBody>
        </p:sp>
        <p:pic>
          <p:nvPicPr>
            <p:cNvPr id="8" name="Picture 4" descr="http://tools.invitrogen.com/content/sfs/gallery/low/g001291.jpg"/>
            <p:cNvPicPr>
              <a:picLocks noChangeAspect="1" noChangeArrowheads="1"/>
            </p:cNvPicPr>
            <p:nvPr/>
          </p:nvPicPr>
          <p:blipFill>
            <a:blip r:embed="rId3">
              <a:extLst>
                <a:ext uri="{28A0092B-C50C-407E-A947-70E740481C1C}">
                  <a14:useLocalDpi xmlns:a14="http://schemas.microsoft.com/office/drawing/2010/main" val="0"/>
                </a:ext>
              </a:extLst>
            </a:blip>
            <a:srcRect b="15401"/>
            <a:stretch>
              <a:fillRect/>
            </a:stretch>
          </p:blipFill>
          <p:spPr bwMode="auto">
            <a:xfrm>
              <a:off x="4776610" y="1769419"/>
              <a:ext cx="4374976" cy="2957160"/>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10" name="TextBox 9"/>
            <p:cNvSpPr txBox="1"/>
            <p:nvPr/>
          </p:nvSpPr>
          <p:spPr>
            <a:xfrm>
              <a:off x="6208889" y="1361058"/>
              <a:ext cx="2103986" cy="523220"/>
            </a:xfrm>
            <a:prstGeom prst="rect">
              <a:avLst/>
            </a:prstGeom>
            <a:noFill/>
          </p:spPr>
          <p:txBody>
            <a:bodyPr wrap="none" rtlCol="0">
              <a:spAutoFit/>
            </a:bodyPr>
            <a:lstStyle/>
            <a:p>
              <a:r>
                <a:rPr lang="en-US" sz="2800" dirty="0"/>
                <a:t>Fluorescence</a:t>
              </a:r>
            </a:p>
          </p:txBody>
        </p:sp>
      </p:grpSp>
      <p:sp>
        <p:nvSpPr>
          <p:cNvPr id="9" name="Title 1"/>
          <p:cNvSpPr txBox="1">
            <a:spLocks/>
          </p:cNvSpPr>
          <p:nvPr/>
        </p:nvSpPr>
        <p:spPr>
          <a:xfrm>
            <a:off x="273754" y="5238927"/>
            <a:ext cx="8229600" cy="1143000"/>
          </a:xfrm>
          <a:prstGeom prst="rect">
            <a:avLst/>
          </a:prstGeom>
        </p:spPr>
        <p:txBody>
          <a:bodyPr vert="horz" lIns="91440" tIns="45720" rIns="91440" bIns="45720" rtlCol="0" anchor="ctr">
            <a:normAutofit fontScale="82500" lnSpcReduction="10000"/>
          </a:bodyPr>
          <a:lstStyle>
            <a:lvl1pPr algn="ctr" defTabSz="457200" rtl="0" eaLnBrk="1" latinLnBrk="0" hangingPunct="1">
              <a:spcBef>
                <a:spcPct val="0"/>
              </a:spcBef>
              <a:buNone/>
              <a:defRPr sz="4400" kern="1200">
                <a:solidFill>
                  <a:schemeClr val="tx1"/>
                </a:solidFill>
                <a:latin typeface="+mj-lt"/>
                <a:ea typeface="+mj-ea"/>
                <a:cs typeface="+mj-cs"/>
              </a:defRPr>
            </a:lvl1pPr>
          </a:lstStyle>
          <a:p>
            <a:r>
              <a:rPr lang="en-US" dirty="0"/>
              <a:t>Dark-Field much more sensitive!</a:t>
            </a:r>
          </a:p>
          <a:p>
            <a:r>
              <a:rPr lang="en-US" dirty="0"/>
              <a:t>Requires changing of optics and new labels</a:t>
            </a:r>
          </a:p>
        </p:txBody>
      </p:sp>
    </p:spTree>
    <p:extLst>
      <p:ext uri="{BB962C8B-B14F-4D97-AF65-F5344CB8AC3E}">
        <p14:creationId xmlns:p14="http://schemas.microsoft.com/office/powerpoint/2010/main" val="2415189890"/>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5" name="Text Box 4"/>
          <p:cNvSpPr txBox="1">
            <a:spLocks noChangeArrowheads="1"/>
          </p:cNvSpPr>
          <p:nvPr/>
        </p:nvSpPr>
        <p:spPr bwMode="auto">
          <a:xfrm>
            <a:off x="0" y="285044"/>
            <a:ext cx="9144000" cy="615950"/>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lIns="0" tIns="0" rIns="0" bIns="0">
            <a:spAutoFit/>
          </a:bodyPr>
          <a:lstStyle>
            <a:lvl1pPr eaLnBrk="0" hangingPunct="0">
              <a:defRPr sz="2400">
                <a:solidFill>
                  <a:schemeClr val="tx1"/>
                </a:solidFill>
                <a:latin typeface="Arial" charset="0"/>
                <a:ea typeface="ＭＳ Ｐゴシック" charset="0"/>
                <a:cs typeface="ＭＳ Ｐゴシック" charset="0"/>
              </a:defRPr>
            </a:lvl1pPr>
            <a:lvl2pPr marL="742950" indent="-285750" eaLnBrk="0" hangingPunct="0">
              <a:defRPr sz="2400">
                <a:solidFill>
                  <a:schemeClr val="tx1"/>
                </a:solidFill>
                <a:latin typeface="Arial" charset="0"/>
                <a:ea typeface="ＭＳ Ｐゴシック" charset="0"/>
              </a:defRPr>
            </a:lvl2pPr>
            <a:lvl3pPr marL="1143000" indent="-228600" eaLnBrk="0" hangingPunct="0">
              <a:defRPr sz="2400">
                <a:solidFill>
                  <a:schemeClr val="tx1"/>
                </a:solidFill>
                <a:latin typeface="Arial" charset="0"/>
                <a:ea typeface="ＭＳ Ｐゴシック" charset="0"/>
              </a:defRPr>
            </a:lvl3pPr>
            <a:lvl4pPr marL="1600200" indent="-228600" eaLnBrk="0" hangingPunct="0">
              <a:defRPr sz="2400">
                <a:solidFill>
                  <a:schemeClr val="tx1"/>
                </a:solidFill>
                <a:latin typeface="Arial" charset="0"/>
                <a:ea typeface="ＭＳ Ｐゴシック" charset="0"/>
              </a:defRPr>
            </a:lvl4pPr>
            <a:lvl5pPr marL="2057400" indent="-228600" eaLnBrk="0" hangingPunct="0">
              <a:defRPr sz="2400">
                <a:solidFill>
                  <a:schemeClr val="tx1"/>
                </a:solidFill>
                <a:latin typeface="Arial" charset="0"/>
                <a:ea typeface="ＭＳ Ｐゴシック" charset="0"/>
              </a:defRPr>
            </a:lvl5pPr>
            <a:lvl6pPr marL="2514600" indent="-228600" eaLnBrk="0" fontAlgn="base" hangingPunct="0">
              <a:spcBef>
                <a:spcPct val="0"/>
              </a:spcBef>
              <a:spcAft>
                <a:spcPct val="0"/>
              </a:spcAft>
              <a:defRPr sz="2400">
                <a:solidFill>
                  <a:schemeClr val="tx1"/>
                </a:solidFill>
                <a:latin typeface="Arial" charset="0"/>
                <a:ea typeface="ＭＳ Ｐゴシック" charset="0"/>
              </a:defRPr>
            </a:lvl6pPr>
            <a:lvl7pPr marL="2971800" indent="-228600" eaLnBrk="0" fontAlgn="base" hangingPunct="0">
              <a:spcBef>
                <a:spcPct val="0"/>
              </a:spcBef>
              <a:spcAft>
                <a:spcPct val="0"/>
              </a:spcAft>
              <a:defRPr sz="2400">
                <a:solidFill>
                  <a:schemeClr val="tx1"/>
                </a:solidFill>
                <a:latin typeface="Arial" charset="0"/>
                <a:ea typeface="ＭＳ Ｐゴシック" charset="0"/>
              </a:defRPr>
            </a:lvl7pPr>
            <a:lvl8pPr marL="3429000" indent="-228600" eaLnBrk="0" fontAlgn="base" hangingPunct="0">
              <a:spcBef>
                <a:spcPct val="0"/>
              </a:spcBef>
              <a:spcAft>
                <a:spcPct val="0"/>
              </a:spcAft>
              <a:defRPr sz="2400">
                <a:solidFill>
                  <a:schemeClr val="tx1"/>
                </a:solidFill>
                <a:latin typeface="Arial" charset="0"/>
                <a:ea typeface="ＭＳ Ｐゴシック" charset="0"/>
              </a:defRPr>
            </a:lvl8pPr>
            <a:lvl9pPr marL="3886200" indent="-228600" eaLnBrk="0" fontAlgn="base" hangingPunct="0">
              <a:spcBef>
                <a:spcPct val="0"/>
              </a:spcBef>
              <a:spcAft>
                <a:spcPct val="0"/>
              </a:spcAft>
              <a:defRPr sz="2400">
                <a:solidFill>
                  <a:schemeClr val="tx1"/>
                </a:solidFill>
                <a:latin typeface="Arial" charset="0"/>
                <a:ea typeface="ＭＳ Ｐゴシック" charset="0"/>
              </a:defRPr>
            </a:lvl9pPr>
          </a:lstStyle>
          <a:p>
            <a:pPr algn="ctr" eaLnBrk="1" hangingPunct="1"/>
            <a:r>
              <a:rPr lang="en-US" altLang="ja-JP" sz="4000" b="1" dirty="0">
                <a:solidFill>
                  <a:srgbClr val="0000FF"/>
                </a:solidFill>
                <a:cs typeface="Times New Roman" charset="0"/>
              </a:rPr>
              <a:t>Brightfield Microscope</a:t>
            </a:r>
            <a:r>
              <a:rPr lang="en-US" altLang="ja-JP" sz="1800" b="1" dirty="0">
                <a:solidFill>
                  <a:srgbClr val="0000FF"/>
                </a:solidFill>
                <a:cs typeface="Times New Roman" charset="0"/>
              </a:rPr>
              <a:t>   </a:t>
            </a:r>
          </a:p>
        </p:txBody>
      </p:sp>
      <p:sp>
        <p:nvSpPr>
          <p:cNvPr id="23556" name="Text Box 5"/>
          <p:cNvSpPr txBox="1">
            <a:spLocks noChangeArrowheads="1"/>
          </p:cNvSpPr>
          <p:nvPr/>
        </p:nvSpPr>
        <p:spPr bwMode="auto">
          <a:xfrm>
            <a:off x="3287888" y="935038"/>
            <a:ext cx="5398911" cy="2215991"/>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lIns="0" tIns="0" rIns="0" bIns="0">
            <a:spAutoFit/>
          </a:bodyPr>
          <a:lstStyle>
            <a:lvl1pPr eaLnBrk="0" hangingPunct="0">
              <a:defRPr sz="2400">
                <a:solidFill>
                  <a:schemeClr val="tx1"/>
                </a:solidFill>
                <a:latin typeface="Arial" charset="0"/>
                <a:ea typeface="ＭＳ Ｐゴシック" charset="0"/>
                <a:cs typeface="ＭＳ Ｐゴシック" charset="0"/>
              </a:defRPr>
            </a:lvl1pPr>
            <a:lvl2pPr marL="742950" indent="-285750" eaLnBrk="0" hangingPunct="0">
              <a:defRPr sz="2400">
                <a:solidFill>
                  <a:schemeClr val="tx1"/>
                </a:solidFill>
                <a:latin typeface="Arial" charset="0"/>
                <a:ea typeface="ＭＳ Ｐゴシック" charset="0"/>
              </a:defRPr>
            </a:lvl2pPr>
            <a:lvl3pPr marL="1143000" indent="-228600" eaLnBrk="0" hangingPunct="0">
              <a:defRPr sz="2400">
                <a:solidFill>
                  <a:schemeClr val="tx1"/>
                </a:solidFill>
                <a:latin typeface="Arial" charset="0"/>
                <a:ea typeface="ＭＳ Ｐゴシック" charset="0"/>
              </a:defRPr>
            </a:lvl3pPr>
            <a:lvl4pPr marL="1600200" indent="-228600" eaLnBrk="0" hangingPunct="0">
              <a:defRPr sz="2400">
                <a:solidFill>
                  <a:schemeClr val="tx1"/>
                </a:solidFill>
                <a:latin typeface="Arial" charset="0"/>
                <a:ea typeface="ＭＳ Ｐゴシック" charset="0"/>
              </a:defRPr>
            </a:lvl4pPr>
            <a:lvl5pPr marL="2057400" indent="-228600" eaLnBrk="0" hangingPunct="0">
              <a:defRPr sz="2400">
                <a:solidFill>
                  <a:schemeClr val="tx1"/>
                </a:solidFill>
                <a:latin typeface="Arial" charset="0"/>
                <a:ea typeface="ＭＳ Ｐゴシック" charset="0"/>
              </a:defRPr>
            </a:lvl5pPr>
            <a:lvl6pPr marL="2514600" indent="-228600" eaLnBrk="0" fontAlgn="base" hangingPunct="0">
              <a:spcBef>
                <a:spcPct val="0"/>
              </a:spcBef>
              <a:spcAft>
                <a:spcPct val="0"/>
              </a:spcAft>
              <a:defRPr sz="2400">
                <a:solidFill>
                  <a:schemeClr val="tx1"/>
                </a:solidFill>
                <a:latin typeface="Arial" charset="0"/>
                <a:ea typeface="ＭＳ Ｐゴシック" charset="0"/>
              </a:defRPr>
            </a:lvl6pPr>
            <a:lvl7pPr marL="2971800" indent="-228600" eaLnBrk="0" fontAlgn="base" hangingPunct="0">
              <a:spcBef>
                <a:spcPct val="0"/>
              </a:spcBef>
              <a:spcAft>
                <a:spcPct val="0"/>
              </a:spcAft>
              <a:defRPr sz="2400">
                <a:solidFill>
                  <a:schemeClr val="tx1"/>
                </a:solidFill>
                <a:latin typeface="Arial" charset="0"/>
                <a:ea typeface="ＭＳ Ｐゴシック" charset="0"/>
              </a:defRPr>
            </a:lvl7pPr>
            <a:lvl8pPr marL="3429000" indent="-228600" eaLnBrk="0" fontAlgn="base" hangingPunct="0">
              <a:spcBef>
                <a:spcPct val="0"/>
              </a:spcBef>
              <a:spcAft>
                <a:spcPct val="0"/>
              </a:spcAft>
              <a:defRPr sz="2400">
                <a:solidFill>
                  <a:schemeClr val="tx1"/>
                </a:solidFill>
                <a:latin typeface="Arial" charset="0"/>
                <a:ea typeface="ＭＳ Ｐゴシック" charset="0"/>
              </a:defRPr>
            </a:lvl8pPr>
            <a:lvl9pPr marL="3886200" indent="-228600" eaLnBrk="0" fontAlgn="base" hangingPunct="0">
              <a:spcBef>
                <a:spcPct val="0"/>
              </a:spcBef>
              <a:spcAft>
                <a:spcPct val="0"/>
              </a:spcAft>
              <a:defRPr sz="2400">
                <a:solidFill>
                  <a:schemeClr val="tx1"/>
                </a:solidFill>
                <a:latin typeface="Arial" charset="0"/>
                <a:ea typeface="ＭＳ Ｐゴシック" charset="0"/>
              </a:defRPr>
            </a:lvl9pPr>
          </a:lstStyle>
          <a:p>
            <a:pPr eaLnBrk="1" hangingPunct="1"/>
            <a:r>
              <a:rPr lang="en-US" altLang="ja-JP" dirty="0">
                <a:cs typeface="Times New Roman" charset="0"/>
              </a:rPr>
              <a:t>Brightfield: you have light (excitation source) shining on sample and going into your eye.  Signal is when you absorb some of light. Have to see the difference between light and (light-absorption).  </a:t>
            </a:r>
          </a:p>
        </p:txBody>
      </p:sp>
      <p:pic>
        <p:nvPicPr>
          <p:cNvPr id="12" name="Picture 11"/>
          <p:cNvPicPr>
            <a:picLocks noChangeAspect="1"/>
          </p:cNvPicPr>
          <p:nvPr/>
        </p:nvPicPr>
        <p:blipFill rotWithShape="1">
          <a:blip r:embed="rId2"/>
          <a:srcRect r="59411"/>
          <a:stretch/>
        </p:blipFill>
        <p:spPr>
          <a:xfrm>
            <a:off x="679701" y="1433813"/>
            <a:ext cx="2015521" cy="4762500"/>
          </a:xfrm>
          <a:prstGeom prst="rect">
            <a:avLst/>
          </a:prstGeom>
        </p:spPr>
      </p:pic>
      <p:sp>
        <p:nvSpPr>
          <p:cNvPr id="4" name="TextBox 3"/>
          <p:cNvSpPr txBox="1"/>
          <p:nvPr/>
        </p:nvSpPr>
        <p:spPr>
          <a:xfrm>
            <a:off x="4618271" y="3979333"/>
            <a:ext cx="3504084" cy="461665"/>
          </a:xfrm>
          <a:prstGeom prst="rect">
            <a:avLst/>
          </a:prstGeom>
          <a:noFill/>
        </p:spPr>
        <p:txBody>
          <a:bodyPr wrap="none" rtlCol="0">
            <a:spAutoFit/>
          </a:bodyPr>
          <a:lstStyle/>
          <a:p>
            <a:r>
              <a:rPr lang="en-US" sz="2400" dirty="0"/>
              <a:t>How to make it dark-field?</a:t>
            </a:r>
          </a:p>
        </p:txBody>
      </p:sp>
    </p:spTree>
    <p:extLst>
      <p:ext uri="{BB962C8B-B14F-4D97-AF65-F5344CB8AC3E}">
        <p14:creationId xmlns:p14="http://schemas.microsoft.com/office/powerpoint/2010/main" val="2271771293"/>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b="1" dirty="0">
                <a:solidFill>
                  <a:srgbClr val="0000FF"/>
                </a:solidFill>
              </a:rPr>
              <a:t>Bright-field is inherently less sensitive than dark-field (fluorescence)</a:t>
            </a:r>
          </a:p>
        </p:txBody>
      </p:sp>
      <p:sp>
        <p:nvSpPr>
          <p:cNvPr id="3" name="Content Placeholder 2"/>
          <p:cNvSpPr>
            <a:spLocks noGrp="1"/>
          </p:cNvSpPr>
          <p:nvPr>
            <p:ph idx="1"/>
          </p:nvPr>
        </p:nvSpPr>
        <p:spPr/>
        <p:txBody>
          <a:bodyPr/>
          <a:lstStyle/>
          <a:p>
            <a:pPr marL="0" indent="0">
              <a:buNone/>
            </a:pPr>
            <a:r>
              <a:rPr lang="en-US" dirty="0"/>
              <a:t>If you have no (or less) background, easier to measure</a:t>
            </a:r>
          </a:p>
          <a:p>
            <a:pPr marL="0" indent="0">
              <a:buNone/>
            </a:pPr>
            <a:r>
              <a:rPr lang="en-US" dirty="0"/>
              <a:t>	-- lots of contrast</a:t>
            </a:r>
          </a:p>
          <a:p>
            <a:pPr marL="0" indent="0">
              <a:buNone/>
            </a:pPr>
            <a:r>
              <a:rPr lang="en-US" dirty="0"/>
              <a:t>e.g. measure some hair: two ways: 1) take some hair and weigh it. 2) take my whole body with hair, weight it; chop of the hair, and weigh body again, and take difference.</a:t>
            </a:r>
          </a:p>
          <a:p>
            <a:pPr marL="0" indent="0">
              <a:buNone/>
            </a:pPr>
            <a:r>
              <a:rPr lang="en-US" dirty="0"/>
              <a:t>Which is more sensitive?</a:t>
            </a:r>
          </a:p>
        </p:txBody>
      </p:sp>
    </p:spTree>
    <p:extLst>
      <p:ext uri="{BB962C8B-B14F-4D97-AF65-F5344CB8AC3E}">
        <p14:creationId xmlns:p14="http://schemas.microsoft.com/office/powerpoint/2010/main" val="1906639870"/>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58478"/>
            <a:ext cx="9144000" cy="1437300"/>
          </a:xfrm>
        </p:spPr>
        <p:txBody>
          <a:bodyPr>
            <a:normAutofit fontScale="90000"/>
          </a:bodyPr>
          <a:lstStyle/>
          <a:p>
            <a:r>
              <a:rPr lang="en-US" sz="4000" b="1" dirty="0" err="1">
                <a:solidFill>
                  <a:srgbClr val="0000FF"/>
                </a:solidFill>
              </a:rPr>
              <a:t>Darkfield</a:t>
            </a:r>
            <a:r>
              <a:rPr lang="en-US" sz="4000" b="1" dirty="0">
                <a:solidFill>
                  <a:srgbClr val="0000FF"/>
                </a:solidFill>
              </a:rPr>
              <a:t> Microscopy</a:t>
            </a:r>
            <a:br>
              <a:rPr lang="en-US" sz="4000" b="1" dirty="0">
                <a:solidFill>
                  <a:srgbClr val="0000FF"/>
                </a:solidFill>
              </a:rPr>
            </a:br>
            <a:r>
              <a:rPr lang="en-US" sz="3100" b="1" dirty="0">
                <a:solidFill>
                  <a:srgbClr val="0000FF"/>
                </a:solidFill>
              </a:rPr>
              <a:t>(Fluorescence is just one type of dark-field microscopy)</a:t>
            </a:r>
            <a:br>
              <a:rPr lang="en-US" sz="4000" b="1" dirty="0">
                <a:solidFill>
                  <a:srgbClr val="0000FF"/>
                </a:solidFill>
              </a:rPr>
            </a:br>
            <a:r>
              <a:rPr lang="en-US" sz="3600" dirty="0">
                <a:solidFill>
                  <a:srgbClr val="0000FF"/>
                </a:solidFill>
              </a:rPr>
              <a:t>Great technique if it works</a:t>
            </a:r>
          </a:p>
        </p:txBody>
      </p:sp>
      <p:pic>
        <p:nvPicPr>
          <p:cNvPr id="4" name="Picture 3"/>
          <p:cNvPicPr>
            <a:picLocks noChangeAspect="1"/>
          </p:cNvPicPr>
          <p:nvPr/>
        </p:nvPicPr>
        <p:blipFill>
          <a:blip r:embed="rId2"/>
          <a:stretch>
            <a:fillRect/>
          </a:stretch>
        </p:blipFill>
        <p:spPr>
          <a:xfrm>
            <a:off x="1285135" y="1825636"/>
            <a:ext cx="6642100" cy="4076700"/>
          </a:xfrm>
          <a:prstGeom prst="rect">
            <a:avLst/>
          </a:prstGeom>
        </p:spPr>
      </p:pic>
      <p:cxnSp>
        <p:nvCxnSpPr>
          <p:cNvPr id="5" name="Straight Arrow Connector 4"/>
          <p:cNvCxnSpPr/>
          <p:nvPr/>
        </p:nvCxnSpPr>
        <p:spPr>
          <a:xfrm flipV="1">
            <a:off x="296334" y="4205111"/>
            <a:ext cx="14111" cy="1016000"/>
          </a:xfrm>
          <a:prstGeom prst="straightConnector1">
            <a:avLst/>
          </a:prstGeom>
          <a:ln>
            <a:tailEnd type="arrow"/>
          </a:ln>
        </p:spPr>
        <p:style>
          <a:lnRef idx="2">
            <a:schemeClr val="accent1"/>
          </a:lnRef>
          <a:fillRef idx="0">
            <a:schemeClr val="accent1"/>
          </a:fillRef>
          <a:effectRef idx="1">
            <a:schemeClr val="accent1"/>
          </a:effectRef>
          <a:fontRef idx="minor">
            <a:schemeClr val="tx1"/>
          </a:fontRef>
        </p:style>
      </p:cxnSp>
      <p:sp>
        <p:nvSpPr>
          <p:cNvPr id="6" name="TextBox 5"/>
          <p:cNvSpPr txBox="1"/>
          <p:nvPr/>
        </p:nvSpPr>
        <p:spPr>
          <a:xfrm>
            <a:off x="268111" y="4445000"/>
            <a:ext cx="1834445" cy="646331"/>
          </a:xfrm>
          <a:prstGeom prst="rect">
            <a:avLst/>
          </a:prstGeom>
          <a:noFill/>
        </p:spPr>
        <p:txBody>
          <a:bodyPr wrap="square" rtlCol="0">
            <a:spAutoFit/>
          </a:bodyPr>
          <a:lstStyle/>
          <a:p>
            <a:r>
              <a:rPr lang="en-US" dirty="0"/>
              <a:t>Propagation of incoming light</a:t>
            </a:r>
          </a:p>
        </p:txBody>
      </p:sp>
      <p:cxnSp>
        <p:nvCxnSpPr>
          <p:cNvPr id="8" name="Straight Arrow Connector 7"/>
          <p:cNvCxnSpPr/>
          <p:nvPr/>
        </p:nvCxnSpPr>
        <p:spPr>
          <a:xfrm flipH="1">
            <a:off x="1707444" y="4572000"/>
            <a:ext cx="1255889" cy="1594556"/>
          </a:xfrm>
          <a:prstGeom prst="straightConnector1">
            <a:avLst/>
          </a:prstGeom>
          <a:ln>
            <a:tailEnd type="arrow"/>
          </a:ln>
        </p:spPr>
        <p:style>
          <a:lnRef idx="2">
            <a:schemeClr val="accent1"/>
          </a:lnRef>
          <a:fillRef idx="0">
            <a:schemeClr val="accent1"/>
          </a:fillRef>
          <a:effectRef idx="1">
            <a:schemeClr val="accent1"/>
          </a:effectRef>
          <a:fontRef idx="minor">
            <a:schemeClr val="tx1"/>
          </a:fontRef>
        </p:style>
      </p:cxnSp>
      <p:sp>
        <p:nvSpPr>
          <p:cNvPr id="9" name="TextBox 8"/>
          <p:cNvSpPr txBox="1"/>
          <p:nvPr/>
        </p:nvSpPr>
        <p:spPr>
          <a:xfrm>
            <a:off x="381000" y="6053667"/>
            <a:ext cx="8609373" cy="369332"/>
          </a:xfrm>
          <a:prstGeom prst="rect">
            <a:avLst/>
          </a:prstGeom>
          <a:noFill/>
        </p:spPr>
        <p:txBody>
          <a:bodyPr wrap="none" rtlCol="0">
            <a:spAutoFit/>
          </a:bodyPr>
          <a:lstStyle/>
          <a:p>
            <a:r>
              <a:rPr lang="en-US" dirty="0"/>
              <a:t>No light hitting specimen. Non-diffracted (bent) waves do not get detection, i.e. dark-field</a:t>
            </a:r>
          </a:p>
        </p:txBody>
      </p:sp>
    </p:spTree>
    <p:extLst>
      <p:ext uri="{BB962C8B-B14F-4D97-AF65-F5344CB8AC3E}">
        <p14:creationId xmlns:p14="http://schemas.microsoft.com/office/powerpoint/2010/main" val="1165540419"/>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171192"/>
            <a:ext cx="8229600" cy="1143000"/>
          </a:xfrm>
        </p:spPr>
        <p:txBody>
          <a:bodyPr/>
          <a:lstStyle/>
          <a:p>
            <a:r>
              <a:rPr lang="en-US" b="1" dirty="0">
                <a:solidFill>
                  <a:srgbClr val="000090"/>
                </a:solidFill>
              </a:rPr>
              <a:t>Fluorescence Microscopy</a:t>
            </a:r>
          </a:p>
        </p:txBody>
      </p:sp>
      <p:sp>
        <p:nvSpPr>
          <p:cNvPr id="5" name="TextBox 4"/>
          <p:cNvSpPr txBox="1"/>
          <p:nvPr/>
        </p:nvSpPr>
        <p:spPr>
          <a:xfrm>
            <a:off x="1" y="661988"/>
            <a:ext cx="8933854" cy="523220"/>
          </a:xfrm>
          <a:prstGeom prst="rect">
            <a:avLst/>
          </a:prstGeom>
          <a:noFill/>
        </p:spPr>
        <p:txBody>
          <a:bodyPr wrap="square" rtlCol="0">
            <a:spAutoFit/>
          </a:bodyPr>
          <a:lstStyle/>
          <a:p>
            <a:pPr algn="ctr"/>
            <a:r>
              <a:rPr lang="en-US" sz="2800" dirty="0"/>
              <a:t>What is it? How does it compare in sensitivity to brightfield?</a:t>
            </a:r>
          </a:p>
        </p:txBody>
      </p:sp>
      <p:sp>
        <p:nvSpPr>
          <p:cNvPr id="8" name="TextBox 7"/>
          <p:cNvSpPr txBox="1"/>
          <p:nvPr/>
        </p:nvSpPr>
        <p:spPr>
          <a:xfrm>
            <a:off x="3819704" y="5917368"/>
            <a:ext cx="5309191" cy="830997"/>
          </a:xfrm>
          <a:prstGeom prst="rect">
            <a:avLst/>
          </a:prstGeom>
          <a:noFill/>
        </p:spPr>
        <p:txBody>
          <a:bodyPr wrap="square" rtlCol="0">
            <a:spAutoFit/>
          </a:bodyPr>
          <a:lstStyle/>
          <a:p>
            <a:pPr algn="ctr"/>
            <a:r>
              <a:rPr lang="en-US" sz="2400" dirty="0"/>
              <a:t>Background is potentially ZERO! </a:t>
            </a:r>
          </a:p>
          <a:p>
            <a:pPr algn="ctr"/>
            <a:r>
              <a:rPr lang="en-US" sz="2400" dirty="0"/>
              <a:t>With little background, can see very little</a:t>
            </a:r>
          </a:p>
        </p:txBody>
      </p:sp>
      <p:grpSp>
        <p:nvGrpSpPr>
          <p:cNvPr id="9" name="Group 145"/>
          <p:cNvGrpSpPr>
            <a:grpSpLocks/>
          </p:cNvGrpSpPr>
          <p:nvPr/>
        </p:nvGrpSpPr>
        <p:grpSpPr bwMode="auto">
          <a:xfrm>
            <a:off x="390705" y="3020501"/>
            <a:ext cx="3429000" cy="2917825"/>
            <a:chOff x="5486400" y="1143000"/>
            <a:chExt cx="3429000" cy="2917136"/>
          </a:xfrm>
        </p:grpSpPr>
        <p:grpSp>
          <p:nvGrpSpPr>
            <p:cNvPr id="10" name="Group 141"/>
            <p:cNvGrpSpPr>
              <a:grpSpLocks/>
            </p:cNvGrpSpPr>
            <p:nvPr/>
          </p:nvGrpSpPr>
          <p:grpSpPr bwMode="auto">
            <a:xfrm>
              <a:off x="5486400" y="1143000"/>
              <a:ext cx="3429000" cy="2917136"/>
              <a:chOff x="5486400" y="1535668"/>
              <a:chExt cx="3429000" cy="2917136"/>
            </a:xfrm>
          </p:grpSpPr>
          <p:grpSp>
            <p:nvGrpSpPr>
              <p:cNvPr id="13" name="Group 140"/>
              <p:cNvGrpSpPr>
                <a:grpSpLocks/>
              </p:cNvGrpSpPr>
              <p:nvPr/>
            </p:nvGrpSpPr>
            <p:grpSpPr bwMode="auto">
              <a:xfrm>
                <a:off x="5486400" y="1600200"/>
                <a:ext cx="3429000" cy="2852604"/>
                <a:chOff x="5334000" y="1066800"/>
                <a:chExt cx="3429000" cy="2852604"/>
              </a:xfrm>
            </p:grpSpPr>
            <p:pic>
              <p:nvPicPr>
                <p:cNvPr id="15" name="Picture 5" descr="Spectrum CFP">
                  <a:hlinkClick r:id="rId2" tooltip="Next..."/>
                </p:cNvPr>
                <p:cNvPicPr>
                  <a:picLocks noChangeAspect="1" noChangeArrowheads="1"/>
                </p:cNvPicPr>
                <p:nvPr/>
              </p:nvPicPr>
              <p:blipFill>
                <a:blip r:embed="rId3">
                  <a:extLst>
                    <a:ext uri="{28A0092B-C50C-407E-A947-70E740481C1C}">
                      <a14:useLocalDpi xmlns:a14="http://schemas.microsoft.com/office/drawing/2010/main" val="0"/>
                    </a:ext>
                  </a:extLst>
                </a:blip>
                <a:srcRect b="19707"/>
                <a:stretch>
                  <a:fillRect/>
                </a:stretch>
              </p:blipFill>
              <p:spPr bwMode="auto">
                <a:xfrm>
                  <a:off x="5334000" y="1066800"/>
                  <a:ext cx="3429000" cy="2852604"/>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16" name="Left Brace 15"/>
                <p:cNvSpPr/>
                <p:nvPr/>
              </p:nvSpPr>
              <p:spPr>
                <a:xfrm rot="5400000">
                  <a:off x="6861202" y="1332354"/>
                  <a:ext cx="228546" cy="304800"/>
                </a:xfrm>
                <a:prstGeom prst="leftBrace">
                  <a:avLst/>
                </a:prstGeom>
                <a:ln>
                  <a:solidFill>
                    <a:schemeClr val="tx1"/>
                  </a:solidFill>
                </a:ln>
              </p:spPr>
              <p:style>
                <a:lnRef idx="1">
                  <a:schemeClr val="accent1"/>
                </a:lnRef>
                <a:fillRef idx="0">
                  <a:schemeClr val="accent1"/>
                </a:fillRef>
                <a:effectRef idx="0">
                  <a:schemeClr val="accent1"/>
                </a:effectRef>
                <a:fontRef idx="minor">
                  <a:schemeClr val="tx1"/>
                </a:fontRef>
              </p:style>
              <p:txBody>
                <a:bodyPr vert="vert" anchor="ctr"/>
                <a:lstStyle/>
                <a:p>
                  <a:pPr algn="ctr" fontAlgn="auto">
                    <a:spcBef>
                      <a:spcPts val="0"/>
                    </a:spcBef>
                    <a:spcAft>
                      <a:spcPts val="0"/>
                    </a:spcAft>
                    <a:defRPr/>
                  </a:pPr>
                  <a:endParaRPr lang="en-US"/>
                </a:p>
              </p:txBody>
            </p:sp>
          </p:grpSp>
          <p:sp>
            <p:nvSpPr>
              <p:cNvPr id="14" name="Text Box 267"/>
              <p:cNvSpPr txBox="1">
                <a:spLocks noChangeArrowheads="1"/>
              </p:cNvSpPr>
              <p:nvPr/>
            </p:nvSpPr>
            <p:spPr bwMode="auto">
              <a:xfrm>
                <a:off x="5945188" y="1535668"/>
                <a:ext cx="2817812" cy="369332"/>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ＭＳ Ｐゴシック" charset="0"/>
                  </a:defRPr>
                </a:lvl1pPr>
                <a:lvl2pPr marL="742950" indent="-285750" eaLnBrk="0" hangingPunct="0">
                  <a:defRPr sz="2400">
                    <a:solidFill>
                      <a:schemeClr val="tx1"/>
                    </a:solidFill>
                    <a:latin typeface="Arial" charset="0"/>
                    <a:ea typeface="ＭＳ Ｐゴシック" charset="0"/>
                  </a:defRPr>
                </a:lvl2pPr>
                <a:lvl3pPr marL="1143000" indent="-228600" eaLnBrk="0" hangingPunct="0">
                  <a:defRPr sz="2400">
                    <a:solidFill>
                      <a:schemeClr val="tx1"/>
                    </a:solidFill>
                    <a:latin typeface="Arial" charset="0"/>
                    <a:ea typeface="ＭＳ Ｐゴシック" charset="0"/>
                  </a:defRPr>
                </a:lvl3pPr>
                <a:lvl4pPr marL="1600200" indent="-228600" eaLnBrk="0" hangingPunct="0">
                  <a:defRPr sz="2400">
                    <a:solidFill>
                      <a:schemeClr val="tx1"/>
                    </a:solidFill>
                    <a:latin typeface="Arial" charset="0"/>
                    <a:ea typeface="ＭＳ Ｐゴシック" charset="0"/>
                  </a:defRPr>
                </a:lvl4pPr>
                <a:lvl5pPr marL="2057400" indent="-228600" eaLnBrk="0" hangingPunct="0">
                  <a:defRPr sz="2400">
                    <a:solidFill>
                      <a:schemeClr val="tx1"/>
                    </a:solidFill>
                    <a:latin typeface="Arial" charset="0"/>
                    <a:ea typeface="ＭＳ Ｐゴシック" charset="0"/>
                  </a:defRPr>
                </a:lvl5pPr>
                <a:lvl6pPr marL="2514600" indent="-228600" eaLnBrk="0" fontAlgn="base" hangingPunct="0">
                  <a:spcBef>
                    <a:spcPct val="0"/>
                  </a:spcBef>
                  <a:spcAft>
                    <a:spcPct val="0"/>
                  </a:spcAft>
                  <a:defRPr sz="2400">
                    <a:solidFill>
                      <a:schemeClr val="tx1"/>
                    </a:solidFill>
                    <a:latin typeface="Arial" charset="0"/>
                    <a:ea typeface="ＭＳ Ｐゴシック" charset="0"/>
                  </a:defRPr>
                </a:lvl6pPr>
                <a:lvl7pPr marL="2971800" indent="-228600" eaLnBrk="0" fontAlgn="base" hangingPunct="0">
                  <a:spcBef>
                    <a:spcPct val="0"/>
                  </a:spcBef>
                  <a:spcAft>
                    <a:spcPct val="0"/>
                  </a:spcAft>
                  <a:defRPr sz="2400">
                    <a:solidFill>
                      <a:schemeClr val="tx1"/>
                    </a:solidFill>
                    <a:latin typeface="Arial" charset="0"/>
                    <a:ea typeface="ＭＳ Ｐゴシック" charset="0"/>
                  </a:defRPr>
                </a:lvl7pPr>
                <a:lvl8pPr marL="3429000" indent="-228600" eaLnBrk="0" fontAlgn="base" hangingPunct="0">
                  <a:spcBef>
                    <a:spcPct val="0"/>
                  </a:spcBef>
                  <a:spcAft>
                    <a:spcPct val="0"/>
                  </a:spcAft>
                  <a:defRPr sz="2400">
                    <a:solidFill>
                      <a:schemeClr val="tx1"/>
                    </a:solidFill>
                    <a:latin typeface="Arial" charset="0"/>
                    <a:ea typeface="ＭＳ Ｐゴシック" charset="0"/>
                  </a:defRPr>
                </a:lvl8pPr>
                <a:lvl9pPr marL="3886200" indent="-228600" eaLnBrk="0" fontAlgn="base" hangingPunct="0">
                  <a:spcBef>
                    <a:spcPct val="0"/>
                  </a:spcBef>
                  <a:spcAft>
                    <a:spcPct val="0"/>
                  </a:spcAft>
                  <a:defRPr sz="2400">
                    <a:solidFill>
                      <a:schemeClr val="tx1"/>
                    </a:solidFill>
                    <a:latin typeface="Arial" charset="0"/>
                    <a:ea typeface="ＭＳ Ｐゴシック" charset="0"/>
                  </a:defRPr>
                </a:lvl9pPr>
              </a:lstStyle>
              <a:p>
                <a:pPr eaLnBrk="1" hangingPunct="1">
                  <a:spcBef>
                    <a:spcPct val="50000"/>
                  </a:spcBef>
                </a:pPr>
                <a:r>
                  <a:rPr lang="en-US" sz="1800">
                    <a:latin typeface="Calibri" charset="0"/>
                  </a:rPr>
                  <a:t>Stokes Shift (10-100 nm)</a:t>
                </a:r>
              </a:p>
            </p:txBody>
          </p:sp>
        </p:grpSp>
        <p:sp>
          <p:nvSpPr>
            <p:cNvPr id="11" name="Text Box 267"/>
            <p:cNvSpPr txBox="1">
              <a:spLocks noChangeArrowheads="1"/>
            </p:cNvSpPr>
            <p:nvPr/>
          </p:nvSpPr>
          <p:spPr bwMode="auto">
            <a:xfrm>
              <a:off x="6011863" y="1976735"/>
              <a:ext cx="817562" cy="461665"/>
            </a:xfrm>
            <a:prstGeom prst="rect">
              <a:avLst/>
            </a:prstGeom>
            <a:solidFill>
              <a:schemeClr val="bg1"/>
            </a:solidFill>
            <a:ln>
              <a:noFill/>
            </a:ln>
            <a:extLst>
              <a:ext uri="{91240B29-F687-4f45-9708-019B960494DF}">
                <a14:hiddenLine xmlns:a14="http://schemas.microsoft.com/office/drawing/2010/main" xmlns=""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ＭＳ Ｐゴシック" charset="0"/>
                </a:defRPr>
              </a:lvl1pPr>
              <a:lvl2pPr marL="742950" indent="-285750" eaLnBrk="0" hangingPunct="0">
                <a:defRPr sz="2400">
                  <a:solidFill>
                    <a:schemeClr val="tx1"/>
                  </a:solidFill>
                  <a:latin typeface="Arial" charset="0"/>
                  <a:ea typeface="ＭＳ Ｐゴシック" charset="0"/>
                </a:defRPr>
              </a:lvl2pPr>
              <a:lvl3pPr marL="1143000" indent="-228600" eaLnBrk="0" hangingPunct="0">
                <a:defRPr sz="2400">
                  <a:solidFill>
                    <a:schemeClr val="tx1"/>
                  </a:solidFill>
                  <a:latin typeface="Arial" charset="0"/>
                  <a:ea typeface="ＭＳ Ｐゴシック" charset="0"/>
                </a:defRPr>
              </a:lvl3pPr>
              <a:lvl4pPr marL="1600200" indent="-228600" eaLnBrk="0" hangingPunct="0">
                <a:defRPr sz="2400">
                  <a:solidFill>
                    <a:schemeClr val="tx1"/>
                  </a:solidFill>
                  <a:latin typeface="Arial" charset="0"/>
                  <a:ea typeface="ＭＳ Ｐゴシック" charset="0"/>
                </a:defRPr>
              </a:lvl4pPr>
              <a:lvl5pPr marL="2057400" indent="-228600" eaLnBrk="0" hangingPunct="0">
                <a:defRPr sz="2400">
                  <a:solidFill>
                    <a:schemeClr val="tx1"/>
                  </a:solidFill>
                  <a:latin typeface="Arial" charset="0"/>
                  <a:ea typeface="ＭＳ Ｐゴシック" charset="0"/>
                </a:defRPr>
              </a:lvl5pPr>
              <a:lvl6pPr marL="2514600" indent="-228600" eaLnBrk="0" fontAlgn="base" hangingPunct="0">
                <a:spcBef>
                  <a:spcPct val="0"/>
                </a:spcBef>
                <a:spcAft>
                  <a:spcPct val="0"/>
                </a:spcAft>
                <a:defRPr sz="2400">
                  <a:solidFill>
                    <a:schemeClr val="tx1"/>
                  </a:solidFill>
                  <a:latin typeface="Arial" charset="0"/>
                  <a:ea typeface="ＭＳ Ｐゴシック" charset="0"/>
                </a:defRPr>
              </a:lvl6pPr>
              <a:lvl7pPr marL="2971800" indent="-228600" eaLnBrk="0" fontAlgn="base" hangingPunct="0">
                <a:spcBef>
                  <a:spcPct val="0"/>
                </a:spcBef>
                <a:spcAft>
                  <a:spcPct val="0"/>
                </a:spcAft>
                <a:defRPr sz="2400">
                  <a:solidFill>
                    <a:schemeClr val="tx1"/>
                  </a:solidFill>
                  <a:latin typeface="Arial" charset="0"/>
                  <a:ea typeface="ＭＳ Ｐゴシック" charset="0"/>
                </a:defRPr>
              </a:lvl7pPr>
              <a:lvl8pPr marL="3429000" indent="-228600" eaLnBrk="0" fontAlgn="base" hangingPunct="0">
                <a:spcBef>
                  <a:spcPct val="0"/>
                </a:spcBef>
                <a:spcAft>
                  <a:spcPct val="0"/>
                </a:spcAft>
                <a:defRPr sz="2400">
                  <a:solidFill>
                    <a:schemeClr val="tx1"/>
                  </a:solidFill>
                  <a:latin typeface="Arial" charset="0"/>
                  <a:ea typeface="ＭＳ Ｐゴシック" charset="0"/>
                </a:defRPr>
              </a:lvl8pPr>
              <a:lvl9pPr marL="3886200" indent="-228600" eaLnBrk="0" fontAlgn="base" hangingPunct="0">
                <a:spcBef>
                  <a:spcPct val="0"/>
                </a:spcBef>
                <a:spcAft>
                  <a:spcPct val="0"/>
                </a:spcAft>
                <a:defRPr sz="2400">
                  <a:solidFill>
                    <a:schemeClr val="tx1"/>
                  </a:solidFill>
                  <a:latin typeface="Arial" charset="0"/>
                  <a:ea typeface="ＭＳ Ｐゴシック" charset="0"/>
                </a:defRPr>
              </a:lvl9pPr>
            </a:lstStyle>
            <a:p>
              <a:pPr eaLnBrk="1" hangingPunct="1"/>
              <a:r>
                <a:rPr lang="en-US" sz="1200">
                  <a:latin typeface="Calibri" charset="0"/>
                </a:rPr>
                <a:t>Excitation</a:t>
              </a:r>
            </a:p>
            <a:p>
              <a:pPr eaLnBrk="1" hangingPunct="1"/>
              <a:r>
                <a:rPr lang="en-US" sz="1200">
                  <a:latin typeface="Calibri" charset="0"/>
                </a:rPr>
                <a:t>Spectra</a:t>
              </a:r>
            </a:p>
          </p:txBody>
        </p:sp>
        <p:sp>
          <p:nvSpPr>
            <p:cNvPr id="12" name="Text Box 267"/>
            <p:cNvSpPr txBox="1">
              <a:spLocks noChangeArrowheads="1"/>
            </p:cNvSpPr>
            <p:nvPr/>
          </p:nvSpPr>
          <p:spPr bwMode="auto">
            <a:xfrm>
              <a:off x="7478713" y="2047875"/>
              <a:ext cx="817562" cy="461665"/>
            </a:xfrm>
            <a:prstGeom prst="rect">
              <a:avLst/>
            </a:prstGeom>
            <a:solidFill>
              <a:schemeClr val="bg1"/>
            </a:solidFill>
            <a:ln>
              <a:noFill/>
            </a:ln>
            <a:extLst>
              <a:ext uri="{91240B29-F687-4f45-9708-019B960494DF}">
                <a14:hiddenLine xmlns:a14="http://schemas.microsoft.com/office/drawing/2010/main" xmlns=""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ＭＳ Ｐゴシック" charset="0"/>
                </a:defRPr>
              </a:lvl1pPr>
              <a:lvl2pPr marL="742950" indent="-285750" eaLnBrk="0" hangingPunct="0">
                <a:defRPr sz="2400">
                  <a:solidFill>
                    <a:schemeClr val="tx1"/>
                  </a:solidFill>
                  <a:latin typeface="Arial" charset="0"/>
                  <a:ea typeface="ＭＳ Ｐゴシック" charset="0"/>
                </a:defRPr>
              </a:lvl2pPr>
              <a:lvl3pPr marL="1143000" indent="-228600" eaLnBrk="0" hangingPunct="0">
                <a:defRPr sz="2400">
                  <a:solidFill>
                    <a:schemeClr val="tx1"/>
                  </a:solidFill>
                  <a:latin typeface="Arial" charset="0"/>
                  <a:ea typeface="ＭＳ Ｐゴシック" charset="0"/>
                </a:defRPr>
              </a:lvl3pPr>
              <a:lvl4pPr marL="1600200" indent="-228600" eaLnBrk="0" hangingPunct="0">
                <a:defRPr sz="2400">
                  <a:solidFill>
                    <a:schemeClr val="tx1"/>
                  </a:solidFill>
                  <a:latin typeface="Arial" charset="0"/>
                  <a:ea typeface="ＭＳ Ｐゴシック" charset="0"/>
                </a:defRPr>
              </a:lvl4pPr>
              <a:lvl5pPr marL="2057400" indent="-228600" eaLnBrk="0" hangingPunct="0">
                <a:defRPr sz="2400">
                  <a:solidFill>
                    <a:schemeClr val="tx1"/>
                  </a:solidFill>
                  <a:latin typeface="Arial" charset="0"/>
                  <a:ea typeface="ＭＳ Ｐゴシック" charset="0"/>
                </a:defRPr>
              </a:lvl5pPr>
              <a:lvl6pPr marL="2514600" indent="-228600" eaLnBrk="0" fontAlgn="base" hangingPunct="0">
                <a:spcBef>
                  <a:spcPct val="0"/>
                </a:spcBef>
                <a:spcAft>
                  <a:spcPct val="0"/>
                </a:spcAft>
                <a:defRPr sz="2400">
                  <a:solidFill>
                    <a:schemeClr val="tx1"/>
                  </a:solidFill>
                  <a:latin typeface="Arial" charset="0"/>
                  <a:ea typeface="ＭＳ Ｐゴシック" charset="0"/>
                </a:defRPr>
              </a:lvl6pPr>
              <a:lvl7pPr marL="2971800" indent="-228600" eaLnBrk="0" fontAlgn="base" hangingPunct="0">
                <a:spcBef>
                  <a:spcPct val="0"/>
                </a:spcBef>
                <a:spcAft>
                  <a:spcPct val="0"/>
                </a:spcAft>
                <a:defRPr sz="2400">
                  <a:solidFill>
                    <a:schemeClr val="tx1"/>
                  </a:solidFill>
                  <a:latin typeface="Arial" charset="0"/>
                  <a:ea typeface="ＭＳ Ｐゴシック" charset="0"/>
                </a:defRPr>
              </a:lvl7pPr>
              <a:lvl8pPr marL="3429000" indent="-228600" eaLnBrk="0" fontAlgn="base" hangingPunct="0">
                <a:spcBef>
                  <a:spcPct val="0"/>
                </a:spcBef>
                <a:spcAft>
                  <a:spcPct val="0"/>
                </a:spcAft>
                <a:defRPr sz="2400">
                  <a:solidFill>
                    <a:schemeClr val="tx1"/>
                  </a:solidFill>
                  <a:latin typeface="Arial" charset="0"/>
                  <a:ea typeface="ＭＳ Ｐゴシック" charset="0"/>
                </a:defRPr>
              </a:lvl8pPr>
              <a:lvl9pPr marL="3886200" indent="-228600" eaLnBrk="0" fontAlgn="base" hangingPunct="0">
                <a:spcBef>
                  <a:spcPct val="0"/>
                </a:spcBef>
                <a:spcAft>
                  <a:spcPct val="0"/>
                </a:spcAft>
                <a:defRPr sz="2400">
                  <a:solidFill>
                    <a:schemeClr val="tx1"/>
                  </a:solidFill>
                  <a:latin typeface="Arial" charset="0"/>
                  <a:ea typeface="ＭＳ Ｐゴシック" charset="0"/>
                </a:defRPr>
              </a:lvl9pPr>
            </a:lstStyle>
            <a:p>
              <a:pPr eaLnBrk="1" hangingPunct="1"/>
              <a:r>
                <a:rPr lang="en-US" sz="1200" dirty="0">
                  <a:latin typeface="Calibri" charset="0"/>
                </a:rPr>
                <a:t>Emission</a:t>
              </a:r>
            </a:p>
            <a:p>
              <a:pPr eaLnBrk="1" hangingPunct="1"/>
              <a:r>
                <a:rPr lang="en-US" sz="1200" dirty="0">
                  <a:latin typeface="Calibri" charset="0"/>
                </a:rPr>
                <a:t>Spectra</a:t>
              </a:r>
            </a:p>
          </p:txBody>
        </p:sp>
      </p:grpSp>
      <p:pic>
        <p:nvPicPr>
          <p:cNvPr id="3" name="Picture 2" descr="Screen Shot 2015-01-19 at 4.00.31 PM.png"/>
          <p:cNvPicPr>
            <a:picLocks noChangeAspect="1"/>
          </p:cNvPicPr>
          <p:nvPr/>
        </p:nvPicPr>
        <p:blipFill rotWithShape="1">
          <a:blip r:embed="rId4">
            <a:extLst>
              <a:ext uri="{28A0092B-C50C-407E-A947-70E740481C1C}">
                <a14:useLocalDpi xmlns:a14="http://schemas.microsoft.com/office/drawing/2010/main" val="0"/>
              </a:ext>
            </a:extLst>
          </a:blip>
          <a:srcRect l="2926"/>
          <a:stretch/>
        </p:blipFill>
        <p:spPr>
          <a:xfrm>
            <a:off x="3493761" y="1850146"/>
            <a:ext cx="5635135" cy="4217432"/>
          </a:xfrm>
          <a:prstGeom prst="rect">
            <a:avLst/>
          </a:prstGeom>
        </p:spPr>
      </p:pic>
      <p:grpSp>
        <p:nvGrpSpPr>
          <p:cNvPr id="17" name="Group 66"/>
          <p:cNvGrpSpPr>
            <a:grpSpLocks/>
          </p:cNvGrpSpPr>
          <p:nvPr/>
        </p:nvGrpSpPr>
        <p:grpSpPr bwMode="auto">
          <a:xfrm>
            <a:off x="1063184" y="1217970"/>
            <a:ext cx="1846263" cy="1687513"/>
            <a:chOff x="76200" y="1600200"/>
            <a:chExt cx="1846263" cy="1687513"/>
          </a:xfrm>
        </p:grpSpPr>
        <p:grpSp>
          <p:nvGrpSpPr>
            <p:cNvPr id="18" name="Group 108"/>
            <p:cNvGrpSpPr>
              <a:grpSpLocks/>
            </p:cNvGrpSpPr>
            <p:nvPr/>
          </p:nvGrpSpPr>
          <p:grpSpPr bwMode="auto">
            <a:xfrm>
              <a:off x="533400" y="1600200"/>
              <a:ext cx="1389063" cy="1687513"/>
              <a:chOff x="354" y="718"/>
              <a:chExt cx="875" cy="1063"/>
            </a:xfrm>
          </p:grpSpPr>
          <p:sp>
            <p:nvSpPr>
              <p:cNvPr id="21" name="Freeform 39"/>
              <p:cNvSpPr>
                <a:spLocks/>
              </p:cNvSpPr>
              <p:nvPr/>
            </p:nvSpPr>
            <p:spPr bwMode="auto">
              <a:xfrm>
                <a:off x="696" y="1219"/>
                <a:ext cx="477" cy="516"/>
              </a:xfrm>
              <a:custGeom>
                <a:avLst/>
                <a:gdLst>
                  <a:gd name="T0" fmla="*/ 6 w 477"/>
                  <a:gd name="T1" fmla="*/ 476 h 516"/>
                  <a:gd name="T2" fmla="*/ 0 w 477"/>
                  <a:gd name="T3" fmla="*/ 484 h 516"/>
                  <a:gd name="T4" fmla="*/ 0 w 477"/>
                  <a:gd name="T5" fmla="*/ 487 h 516"/>
                  <a:gd name="T6" fmla="*/ 0 w 477"/>
                  <a:gd name="T7" fmla="*/ 499 h 516"/>
                  <a:gd name="T8" fmla="*/ 3 w 477"/>
                  <a:gd name="T9" fmla="*/ 508 h 516"/>
                  <a:gd name="T10" fmla="*/ 6 w 477"/>
                  <a:gd name="T11" fmla="*/ 510 h 516"/>
                  <a:gd name="T12" fmla="*/ 11 w 477"/>
                  <a:gd name="T13" fmla="*/ 513 h 516"/>
                  <a:gd name="T14" fmla="*/ 17 w 477"/>
                  <a:gd name="T15" fmla="*/ 516 h 516"/>
                  <a:gd name="T16" fmla="*/ 23 w 477"/>
                  <a:gd name="T17" fmla="*/ 516 h 516"/>
                  <a:gd name="T18" fmla="*/ 28 w 477"/>
                  <a:gd name="T19" fmla="*/ 516 h 516"/>
                  <a:gd name="T20" fmla="*/ 34 w 477"/>
                  <a:gd name="T21" fmla="*/ 513 h 516"/>
                  <a:gd name="T22" fmla="*/ 37 w 477"/>
                  <a:gd name="T23" fmla="*/ 510 h 516"/>
                  <a:gd name="T24" fmla="*/ 469 w 477"/>
                  <a:gd name="T25" fmla="*/ 41 h 516"/>
                  <a:gd name="T26" fmla="*/ 471 w 477"/>
                  <a:gd name="T27" fmla="*/ 35 h 516"/>
                  <a:gd name="T28" fmla="*/ 474 w 477"/>
                  <a:gd name="T29" fmla="*/ 29 h 516"/>
                  <a:gd name="T30" fmla="*/ 477 w 477"/>
                  <a:gd name="T31" fmla="*/ 23 h 516"/>
                  <a:gd name="T32" fmla="*/ 474 w 477"/>
                  <a:gd name="T33" fmla="*/ 18 h 516"/>
                  <a:gd name="T34" fmla="*/ 471 w 477"/>
                  <a:gd name="T35" fmla="*/ 12 h 516"/>
                  <a:gd name="T36" fmla="*/ 469 w 477"/>
                  <a:gd name="T37" fmla="*/ 6 h 516"/>
                  <a:gd name="T38" fmla="*/ 463 w 477"/>
                  <a:gd name="T39" fmla="*/ 3 h 516"/>
                  <a:gd name="T40" fmla="*/ 457 w 477"/>
                  <a:gd name="T41" fmla="*/ 0 h 516"/>
                  <a:gd name="T42" fmla="*/ 446 w 477"/>
                  <a:gd name="T43" fmla="*/ 0 h 516"/>
                  <a:gd name="T44" fmla="*/ 440 w 477"/>
                  <a:gd name="T45" fmla="*/ 3 h 516"/>
                  <a:gd name="T46" fmla="*/ 437 w 477"/>
                  <a:gd name="T47" fmla="*/ 6 h 516"/>
                  <a:gd name="T48" fmla="*/ 6 w 477"/>
                  <a:gd name="T49" fmla="*/ 476 h 51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w 477"/>
                  <a:gd name="T76" fmla="*/ 0 h 516"/>
                  <a:gd name="T77" fmla="*/ 477 w 477"/>
                  <a:gd name="T78" fmla="*/ 516 h 516"/>
                </a:gdLst>
                <a:ahLst/>
                <a:cxnLst>
                  <a:cxn ang="T50">
                    <a:pos x="T0" y="T1"/>
                  </a:cxn>
                  <a:cxn ang="T51">
                    <a:pos x="T2" y="T3"/>
                  </a:cxn>
                  <a:cxn ang="T52">
                    <a:pos x="T4" y="T5"/>
                  </a:cxn>
                  <a:cxn ang="T53">
                    <a:pos x="T6" y="T7"/>
                  </a:cxn>
                  <a:cxn ang="T54">
                    <a:pos x="T8" y="T9"/>
                  </a:cxn>
                  <a:cxn ang="T55">
                    <a:pos x="T10" y="T11"/>
                  </a:cxn>
                  <a:cxn ang="T56">
                    <a:pos x="T12" y="T13"/>
                  </a:cxn>
                  <a:cxn ang="T57">
                    <a:pos x="T14" y="T15"/>
                  </a:cxn>
                  <a:cxn ang="T58">
                    <a:pos x="T16" y="T17"/>
                  </a:cxn>
                  <a:cxn ang="T59">
                    <a:pos x="T18" y="T19"/>
                  </a:cxn>
                  <a:cxn ang="T60">
                    <a:pos x="T20" y="T21"/>
                  </a:cxn>
                  <a:cxn ang="T61">
                    <a:pos x="T22" y="T23"/>
                  </a:cxn>
                  <a:cxn ang="T62">
                    <a:pos x="T24" y="T25"/>
                  </a:cxn>
                  <a:cxn ang="T63">
                    <a:pos x="T26" y="T27"/>
                  </a:cxn>
                  <a:cxn ang="T64">
                    <a:pos x="T28" y="T29"/>
                  </a:cxn>
                  <a:cxn ang="T65">
                    <a:pos x="T30" y="T31"/>
                  </a:cxn>
                  <a:cxn ang="T66">
                    <a:pos x="T32" y="T33"/>
                  </a:cxn>
                  <a:cxn ang="T67">
                    <a:pos x="T34" y="T35"/>
                  </a:cxn>
                  <a:cxn ang="T68">
                    <a:pos x="T36" y="T37"/>
                  </a:cxn>
                  <a:cxn ang="T69">
                    <a:pos x="T38" y="T39"/>
                  </a:cxn>
                  <a:cxn ang="T70">
                    <a:pos x="T40" y="T41"/>
                  </a:cxn>
                  <a:cxn ang="T71">
                    <a:pos x="T42" y="T43"/>
                  </a:cxn>
                  <a:cxn ang="T72">
                    <a:pos x="T44" y="T45"/>
                  </a:cxn>
                  <a:cxn ang="T73">
                    <a:pos x="T46" y="T47"/>
                  </a:cxn>
                  <a:cxn ang="T74">
                    <a:pos x="T48" y="T49"/>
                  </a:cxn>
                </a:cxnLst>
                <a:rect l="T75" t="T76" r="T77" b="T78"/>
                <a:pathLst>
                  <a:path w="477" h="516">
                    <a:moveTo>
                      <a:pt x="6" y="476"/>
                    </a:moveTo>
                    <a:lnTo>
                      <a:pt x="0" y="484"/>
                    </a:lnTo>
                    <a:lnTo>
                      <a:pt x="0" y="487"/>
                    </a:lnTo>
                    <a:lnTo>
                      <a:pt x="0" y="499"/>
                    </a:lnTo>
                    <a:lnTo>
                      <a:pt x="3" y="508"/>
                    </a:lnTo>
                    <a:lnTo>
                      <a:pt x="6" y="510"/>
                    </a:lnTo>
                    <a:lnTo>
                      <a:pt x="11" y="513"/>
                    </a:lnTo>
                    <a:lnTo>
                      <a:pt x="17" y="516"/>
                    </a:lnTo>
                    <a:lnTo>
                      <a:pt x="23" y="516"/>
                    </a:lnTo>
                    <a:lnTo>
                      <a:pt x="28" y="516"/>
                    </a:lnTo>
                    <a:lnTo>
                      <a:pt x="34" y="513"/>
                    </a:lnTo>
                    <a:lnTo>
                      <a:pt x="37" y="510"/>
                    </a:lnTo>
                    <a:lnTo>
                      <a:pt x="469" y="41"/>
                    </a:lnTo>
                    <a:lnTo>
                      <a:pt x="471" y="35"/>
                    </a:lnTo>
                    <a:lnTo>
                      <a:pt x="474" y="29"/>
                    </a:lnTo>
                    <a:lnTo>
                      <a:pt x="477" y="23"/>
                    </a:lnTo>
                    <a:lnTo>
                      <a:pt x="474" y="18"/>
                    </a:lnTo>
                    <a:lnTo>
                      <a:pt x="471" y="12"/>
                    </a:lnTo>
                    <a:lnTo>
                      <a:pt x="469" y="6"/>
                    </a:lnTo>
                    <a:lnTo>
                      <a:pt x="463" y="3"/>
                    </a:lnTo>
                    <a:lnTo>
                      <a:pt x="457" y="0"/>
                    </a:lnTo>
                    <a:lnTo>
                      <a:pt x="446" y="0"/>
                    </a:lnTo>
                    <a:lnTo>
                      <a:pt x="440" y="3"/>
                    </a:lnTo>
                    <a:lnTo>
                      <a:pt x="437" y="6"/>
                    </a:lnTo>
                    <a:lnTo>
                      <a:pt x="6" y="476"/>
                    </a:lnTo>
                    <a:close/>
                  </a:path>
                </a:pathLst>
              </a:custGeom>
              <a:solidFill>
                <a:srgbClr val="000000"/>
              </a:solidFill>
              <a:ln>
                <a:noFill/>
              </a:ln>
              <a:extLst>
                <a:ext uri="{91240B29-F687-4f45-9708-019B960494DF}">
                  <a14:hiddenLine xmlns:a14="http://schemas.microsoft.com/office/drawing/2010/main" xmlns="" w="9525">
                    <a:solidFill>
                      <a:srgbClr val="000000"/>
                    </a:solidFill>
                    <a:round/>
                    <a:headEnd/>
                    <a:tailEnd/>
                  </a14:hiddenLine>
                </a:ext>
              </a:extLst>
            </p:spPr>
            <p:txBody>
              <a:bodyPr/>
              <a:lstStyle/>
              <a:p>
                <a:endParaRPr lang="en-US"/>
              </a:p>
            </p:txBody>
          </p:sp>
          <p:sp>
            <p:nvSpPr>
              <p:cNvPr id="22" name="Freeform 40"/>
              <p:cNvSpPr>
                <a:spLocks/>
              </p:cNvSpPr>
              <p:nvPr/>
            </p:nvSpPr>
            <p:spPr bwMode="auto">
              <a:xfrm>
                <a:off x="1021" y="1156"/>
                <a:ext cx="208" cy="216"/>
              </a:xfrm>
              <a:custGeom>
                <a:avLst/>
                <a:gdLst>
                  <a:gd name="T0" fmla="*/ 17 w 208"/>
                  <a:gd name="T1" fmla="*/ 121 h 216"/>
                  <a:gd name="T2" fmla="*/ 183 w 208"/>
                  <a:gd name="T3" fmla="*/ 60 h 216"/>
                  <a:gd name="T4" fmla="*/ 152 w 208"/>
                  <a:gd name="T5" fmla="*/ 32 h 216"/>
                  <a:gd name="T6" fmla="*/ 101 w 208"/>
                  <a:gd name="T7" fmla="*/ 205 h 216"/>
                  <a:gd name="T8" fmla="*/ 144 w 208"/>
                  <a:gd name="T9" fmla="*/ 216 h 216"/>
                  <a:gd name="T10" fmla="*/ 208 w 208"/>
                  <a:gd name="T11" fmla="*/ 0 h 216"/>
                  <a:gd name="T12" fmla="*/ 0 w 208"/>
                  <a:gd name="T13" fmla="*/ 78 h 216"/>
                  <a:gd name="T14" fmla="*/ 17 w 208"/>
                  <a:gd name="T15" fmla="*/ 121 h 216"/>
                  <a:gd name="T16" fmla="*/ 0 60000 65536"/>
                  <a:gd name="T17" fmla="*/ 0 60000 65536"/>
                  <a:gd name="T18" fmla="*/ 0 60000 65536"/>
                  <a:gd name="T19" fmla="*/ 0 60000 65536"/>
                  <a:gd name="T20" fmla="*/ 0 60000 65536"/>
                  <a:gd name="T21" fmla="*/ 0 60000 65536"/>
                  <a:gd name="T22" fmla="*/ 0 60000 65536"/>
                  <a:gd name="T23" fmla="*/ 0 60000 65536"/>
                  <a:gd name="T24" fmla="*/ 0 w 208"/>
                  <a:gd name="T25" fmla="*/ 0 h 216"/>
                  <a:gd name="T26" fmla="*/ 208 w 208"/>
                  <a:gd name="T27" fmla="*/ 216 h 216"/>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08" h="216">
                    <a:moveTo>
                      <a:pt x="17" y="121"/>
                    </a:moveTo>
                    <a:lnTo>
                      <a:pt x="183" y="60"/>
                    </a:lnTo>
                    <a:lnTo>
                      <a:pt x="152" y="32"/>
                    </a:lnTo>
                    <a:lnTo>
                      <a:pt x="101" y="205"/>
                    </a:lnTo>
                    <a:lnTo>
                      <a:pt x="144" y="216"/>
                    </a:lnTo>
                    <a:lnTo>
                      <a:pt x="208" y="0"/>
                    </a:lnTo>
                    <a:lnTo>
                      <a:pt x="0" y="78"/>
                    </a:lnTo>
                    <a:lnTo>
                      <a:pt x="17" y="121"/>
                    </a:lnTo>
                    <a:close/>
                  </a:path>
                </a:pathLst>
              </a:custGeom>
              <a:solidFill>
                <a:srgbClr val="000000"/>
              </a:solidFill>
              <a:ln>
                <a:noFill/>
              </a:ln>
              <a:extLst>
                <a:ext uri="{91240B29-F687-4f45-9708-019B960494DF}">
                  <a14:hiddenLine xmlns:a14="http://schemas.microsoft.com/office/drawing/2010/main" xmlns="" w="9525">
                    <a:solidFill>
                      <a:srgbClr val="000000"/>
                    </a:solidFill>
                    <a:round/>
                    <a:headEnd/>
                    <a:tailEnd/>
                  </a14:hiddenLine>
                </a:ext>
              </a:extLst>
            </p:spPr>
            <p:txBody>
              <a:bodyPr/>
              <a:lstStyle/>
              <a:p>
                <a:endParaRPr lang="en-US"/>
              </a:p>
            </p:txBody>
          </p:sp>
          <p:sp>
            <p:nvSpPr>
              <p:cNvPr id="23" name="Freeform 41"/>
              <p:cNvSpPr>
                <a:spLocks/>
              </p:cNvSpPr>
              <p:nvPr/>
            </p:nvSpPr>
            <p:spPr bwMode="auto">
              <a:xfrm>
                <a:off x="825" y="1340"/>
                <a:ext cx="276" cy="280"/>
              </a:xfrm>
              <a:custGeom>
                <a:avLst/>
                <a:gdLst>
                  <a:gd name="T0" fmla="*/ 115 w 276"/>
                  <a:gd name="T1" fmla="*/ 0 h 280"/>
                  <a:gd name="T2" fmla="*/ 101 w 276"/>
                  <a:gd name="T3" fmla="*/ 3 h 280"/>
                  <a:gd name="T4" fmla="*/ 93 w 276"/>
                  <a:gd name="T5" fmla="*/ 6 h 280"/>
                  <a:gd name="T6" fmla="*/ 84 w 276"/>
                  <a:gd name="T7" fmla="*/ 12 h 280"/>
                  <a:gd name="T8" fmla="*/ 73 w 276"/>
                  <a:gd name="T9" fmla="*/ 15 h 280"/>
                  <a:gd name="T10" fmla="*/ 62 w 276"/>
                  <a:gd name="T11" fmla="*/ 23 h 280"/>
                  <a:gd name="T12" fmla="*/ 48 w 276"/>
                  <a:gd name="T13" fmla="*/ 32 h 280"/>
                  <a:gd name="T14" fmla="*/ 33 w 276"/>
                  <a:gd name="T15" fmla="*/ 46 h 280"/>
                  <a:gd name="T16" fmla="*/ 22 w 276"/>
                  <a:gd name="T17" fmla="*/ 61 h 280"/>
                  <a:gd name="T18" fmla="*/ 19 w 276"/>
                  <a:gd name="T19" fmla="*/ 72 h 280"/>
                  <a:gd name="T20" fmla="*/ 14 w 276"/>
                  <a:gd name="T21" fmla="*/ 81 h 280"/>
                  <a:gd name="T22" fmla="*/ 8 w 276"/>
                  <a:gd name="T23" fmla="*/ 93 h 280"/>
                  <a:gd name="T24" fmla="*/ 5 w 276"/>
                  <a:gd name="T25" fmla="*/ 101 h 280"/>
                  <a:gd name="T26" fmla="*/ 2 w 276"/>
                  <a:gd name="T27" fmla="*/ 113 h 280"/>
                  <a:gd name="T28" fmla="*/ 0 w 276"/>
                  <a:gd name="T29" fmla="*/ 139 h 280"/>
                  <a:gd name="T30" fmla="*/ 2 w 276"/>
                  <a:gd name="T31" fmla="*/ 168 h 280"/>
                  <a:gd name="T32" fmla="*/ 5 w 276"/>
                  <a:gd name="T33" fmla="*/ 179 h 280"/>
                  <a:gd name="T34" fmla="*/ 8 w 276"/>
                  <a:gd name="T35" fmla="*/ 188 h 280"/>
                  <a:gd name="T36" fmla="*/ 14 w 276"/>
                  <a:gd name="T37" fmla="*/ 199 h 280"/>
                  <a:gd name="T38" fmla="*/ 19 w 276"/>
                  <a:gd name="T39" fmla="*/ 208 h 280"/>
                  <a:gd name="T40" fmla="*/ 22 w 276"/>
                  <a:gd name="T41" fmla="*/ 217 h 280"/>
                  <a:gd name="T42" fmla="*/ 33 w 276"/>
                  <a:gd name="T43" fmla="*/ 231 h 280"/>
                  <a:gd name="T44" fmla="*/ 48 w 276"/>
                  <a:gd name="T45" fmla="*/ 245 h 280"/>
                  <a:gd name="T46" fmla="*/ 62 w 276"/>
                  <a:gd name="T47" fmla="*/ 254 h 280"/>
                  <a:gd name="T48" fmla="*/ 73 w 276"/>
                  <a:gd name="T49" fmla="*/ 263 h 280"/>
                  <a:gd name="T50" fmla="*/ 84 w 276"/>
                  <a:gd name="T51" fmla="*/ 268 h 280"/>
                  <a:gd name="T52" fmla="*/ 93 w 276"/>
                  <a:gd name="T53" fmla="*/ 271 h 280"/>
                  <a:gd name="T54" fmla="*/ 101 w 276"/>
                  <a:gd name="T55" fmla="*/ 274 h 280"/>
                  <a:gd name="T56" fmla="*/ 115 w 276"/>
                  <a:gd name="T57" fmla="*/ 277 h 280"/>
                  <a:gd name="T58" fmla="*/ 152 w 276"/>
                  <a:gd name="T59" fmla="*/ 280 h 280"/>
                  <a:gd name="T60" fmla="*/ 169 w 276"/>
                  <a:gd name="T61" fmla="*/ 277 h 280"/>
                  <a:gd name="T62" fmla="*/ 180 w 276"/>
                  <a:gd name="T63" fmla="*/ 274 h 280"/>
                  <a:gd name="T64" fmla="*/ 189 w 276"/>
                  <a:gd name="T65" fmla="*/ 268 h 280"/>
                  <a:gd name="T66" fmla="*/ 197 w 276"/>
                  <a:gd name="T67" fmla="*/ 265 h 280"/>
                  <a:gd name="T68" fmla="*/ 208 w 276"/>
                  <a:gd name="T69" fmla="*/ 260 h 280"/>
                  <a:gd name="T70" fmla="*/ 220 w 276"/>
                  <a:gd name="T71" fmla="*/ 251 h 280"/>
                  <a:gd name="T72" fmla="*/ 234 w 276"/>
                  <a:gd name="T73" fmla="*/ 242 h 280"/>
                  <a:gd name="T74" fmla="*/ 248 w 276"/>
                  <a:gd name="T75" fmla="*/ 225 h 280"/>
                  <a:gd name="T76" fmla="*/ 256 w 276"/>
                  <a:gd name="T77" fmla="*/ 214 h 280"/>
                  <a:gd name="T78" fmla="*/ 262 w 276"/>
                  <a:gd name="T79" fmla="*/ 202 h 280"/>
                  <a:gd name="T80" fmla="*/ 265 w 276"/>
                  <a:gd name="T81" fmla="*/ 193 h 280"/>
                  <a:gd name="T82" fmla="*/ 268 w 276"/>
                  <a:gd name="T83" fmla="*/ 182 h 280"/>
                  <a:gd name="T84" fmla="*/ 271 w 276"/>
                  <a:gd name="T85" fmla="*/ 173 h 280"/>
                  <a:gd name="T86" fmla="*/ 273 w 276"/>
                  <a:gd name="T87" fmla="*/ 156 h 280"/>
                  <a:gd name="T88" fmla="*/ 273 w 276"/>
                  <a:gd name="T89" fmla="*/ 124 h 280"/>
                  <a:gd name="T90" fmla="*/ 271 w 276"/>
                  <a:gd name="T91" fmla="*/ 104 h 280"/>
                  <a:gd name="T92" fmla="*/ 268 w 276"/>
                  <a:gd name="T93" fmla="*/ 95 h 280"/>
                  <a:gd name="T94" fmla="*/ 265 w 276"/>
                  <a:gd name="T95" fmla="*/ 87 h 280"/>
                  <a:gd name="T96" fmla="*/ 262 w 276"/>
                  <a:gd name="T97" fmla="*/ 75 h 280"/>
                  <a:gd name="T98" fmla="*/ 256 w 276"/>
                  <a:gd name="T99" fmla="*/ 67 h 280"/>
                  <a:gd name="T100" fmla="*/ 248 w 276"/>
                  <a:gd name="T101" fmla="*/ 55 h 280"/>
                  <a:gd name="T102" fmla="*/ 234 w 276"/>
                  <a:gd name="T103" fmla="*/ 35 h 280"/>
                  <a:gd name="T104" fmla="*/ 220 w 276"/>
                  <a:gd name="T105" fmla="*/ 26 h 280"/>
                  <a:gd name="T106" fmla="*/ 208 w 276"/>
                  <a:gd name="T107" fmla="*/ 21 h 280"/>
                  <a:gd name="T108" fmla="*/ 197 w 276"/>
                  <a:gd name="T109" fmla="*/ 15 h 280"/>
                  <a:gd name="T110" fmla="*/ 189 w 276"/>
                  <a:gd name="T111" fmla="*/ 9 h 280"/>
                  <a:gd name="T112" fmla="*/ 180 w 276"/>
                  <a:gd name="T113" fmla="*/ 6 h 280"/>
                  <a:gd name="T114" fmla="*/ 169 w 276"/>
                  <a:gd name="T115" fmla="*/ 3 h 280"/>
                  <a:gd name="T116" fmla="*/ 152 w 276"/>
                  <a:gd name="T117" fmla="*/ 0 h 280"/>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 name="T177" fmla="*/ 0 w 276"/>
                  <a:gd name="T178" fmla="*/ 0 h 280"/>
                  <a:gd name="T179" fmla="*/ 276 w 276"/>
                  <a:gd name="T180" fmla="*/ 280 h 280"/>
                </a:gdLst>
                <a:ahLst/>
                <a:cxnLst>
                  <a:cxn ang="T118">
                    <a:pos x="T0" y="T1"/>
                  </a:cxn>
                  <a:cxn ang="T119">
                    <a:pos x="T2" y="T3"/>
                  </a:cxn>
                  <a:cxn ang="T120">
                    <a:pos x="T4" y="T5"/>
                  </a:cxn>
                  <a:cxn ang="T121">
                    <a:pos x="T6" y="T7"/>
                  </a:cxn>
                  <a:cxn ang="T122">
                    <a:pos x="T8" y="T9"/>
                  </a:cxn>
                  <a:cxn ang="T123">
                    <a:pos x="T10" y="T11"/>
                  </a:cxn>
                  <a:cxn ang="T124">
                    <a:pos x="T12" y="T13"/>
                  </a:cxn>
                  <a:cxn ang="T125">
                    <a:pos x="T14" y="T15"/>
                  </a:cxn>
                  <a:cxn ang="T126">
                    <a:pos x="T16" y="T17"/>
                  </a:cxn>
                  <a:cxn ang="T127">
                    <a:pos x="T18" y="T19"/>
                  </a:cxn>
                  <a:cxn ang="T128">
                    <a:pos x="T20" y="T21"/>
                  </a:cxn>
                  <a:cxn ang="T129">
                    <a:pos x="T22" y="T23"/>
                  </a:cxn>
                  <a:cxn ang="T130">
                    <a:pos x="T24" y="T25"/>
                  </a:cxn>
                  <a:cxn ang="T131">
                    <a:pos x="T26" y="T27"/>
                  </a:cxn>
                  <a:cxn ang="T132">
                    <a:pos x="T28" y="T29"/>
                  </a:cxn>
                  <a:cxn ang="T133">
                    <a:pos x="T30" y="T31"/>
                  </a:cxn>
                  <a:cxn ang="T134">
                    <a:pos x="T32" y="T33"/>
                  </a:cxn>
                  <a:cxn ang="T135">
                    <a:pos x="T34" y="T35"/>
                  </a:cxn>
                  <a:cxn ang="T136">
                    <a:pos x="T36" y="T37"/>
                  </a:cxn>
                  <a:cxn ang="T137">
                    <a:pos x="T38" y="T39"/>
                  </a:cxn>
                  <a:cxn ang="T138">
                    <a:pos x="T40" y="T41"/>
                  </a:cxn>
                  <a:cxn ang="T139">
                    <a:pos x="T42" y="T43"/>
                  </a:cxn>
                  <a:cxn ang="T140">
                    <a:pos x="T44" y="T45"/>
                  </a:cxn>
                  <a:cxn ang="T141">
                    <a:pos x="T46" y="T47"/>
                  </a:cxn>
                  <a:cxn ang="T142">
                    <a:pos x="T48" y="T49"/>
                  </a:cxn>
                  <a:cxn ang="T143">
                    <a:pos x="T50" y="T51"/>
                  </a:cxn>
                  <a:cxn ang="T144">
                    <a:pos x="T52" y="T53"/>
                  </a:cxn>
                  <a:cxn ang="T145">
                    <a:pos x="T54" y="T55"/>
                  </a:cxn>
                  <a:cxn ang="T146">
                    <a:pos x="T56" y="T57"/>
                  </a:cxn>
                  <a:cxn ang="T147">
                    <a:pos x="T58" y="T59"/>
                  </a:cxn>
                  <a:cxn ang="T148">
                    <a:pos x="T60" y="T61"/>
                  </a:cxn>
                  <a:cxn ang="T149">
                    <a:pos x="T62" y="T63"/>
                  </a:cxn>
                  <a:cxn ang="T150">
                    <a:pos x="T64" y="T65"/>
                  </a:cxn>
                  <a:cxn ang="T151">
                    <a:pos x="T66" y="T67"/>
                  </a:cxn>
                  <a:cxn ang="T152">
                    <a:pos x="T68" y="T69"/>
                  </a:cxn>
                  <a:cxn ang="T153">
                    <a:pos x="T70" y="T71"/>
                  </a:cxn>
                  <a:cxn ang="T154">
                    <a:pos x="T72" y="T73"/>
                  </a:cxn>
                  <a:cxn ang="T155">
                    <a:pos x="T74" y="T75"/>
                  </a:cxn>
                  <a:cxn ang="T156">
                    <a:pos x="T76" y="T77"/>
                  </a:cxn>
                  <a:cxn ang="T157">
                    <a:pos x="T78" y="T79"/>
                  </a:cxn>
                  <a:cxn ang="T158">
                    <a:pos x="T80" y="T81"/>
                  </a:cxn>
                  <a:cxn ang="T159">
                    <a:pos x="T82" y="T83"/>
                  </a:cxn>
                  <a:cxn ang="T160">
                    <a:pos x="T84" y="T85"/>
                  </a:cxn>
                  <a:cxn ang="T161">
                    <a:pos x="T86" y="T87"/>
                  </a:cxn>
                  <a:cxn ang="T162">
                    <a:pos x="T88" y="T89"/>
                  </a:cxn>
                  <a:cxn ang="T163">
                    <a:pos x="T90" y="T91"/>
                  </a:cxn>
                  <a:cxn ang="T164">
                    <a:pos x="T92" y="T93"/>
                  </a:cxn>
                  <a:cxn ang="T165">
                    <a:pos x="T94" y="T95"/>
                  </a:cxn>
                  <a:cxn ang="T166">
                    <a:pos x="T96" y="T97"/>
                  </a:cxn>
                  <a:cxn ang="T167">
                    <a:pos x="T98" y="T99"/>
                  </a:cxn>
                  <a:cxn ang="T168">
                    <a:pos x="T100" y="T101"/>
                  </a:cxn>
                  <a:cxn ang="T169">
                    <a:pos x="T102" y="T103"/>
                  </a:cxn>
                  <a:cxn ang="T170">
                    <a:pos x="T104" y="T105"/>
                  </a:cxn>
                  <a:cxn ang="T171">
                    <a:pos x="T106" y="T107"/>
                  </a:cxn>
                  <a:cxn ang="T172">
                    <a:pos x="T108" y="T109"/>
                  </a:cxn>
                  <a:cxn ang="T173">
                    <a:pos x="T110" y="T111"/>
                  </a:cxn>
                  <a:cxn ang="T174">
                    <a:pos x="T112" y="T113"/>
                  </a:cxn>
                  <a:cxn ang="T175">
                    <a:pos x="T114" y="T115"/>
                  </a:cxn>
                  <a:cxn ang="T176">
                    <a:pos x="T116" y="T117"/>
                  </a:cxn>
                </a:cxnLst>
                <a:rect l="T177" t="T178" r="T179" b="T180"/>
                <a:pathLst>
                  <a:path w="276" h="280">
                    <a:moveTo>
                      <a:pt x="138" y="0"/>
                    </a:moveTo>
                    <a:lnTo>
                      <a:pt x="124" y="0"/>
                    </a:lnTo>
                    <a:lnTo>
                      <a:pt x="121" y="0"/>
                    </a:lnTo>
                    <a:lnTo>
                      <a:pt x="115" y="0"/>
                    </a:lnTo>
                    <a:lnTo>
                      <a:pt x="113" y="3"/>
                    </a:lnTo>
                    <a:lnTo>
                      <a:pt x="107" y="3"/>
                    </a:lnTo>
                    <a:lnTo>
                      <a:pt x="104" y="3"/>
                    </a:lnTo>
                    <a:lnTo>
                      <a:pt x="101" y="3"/>
                    </a:lnTo>
                    <a:lnTo>
                      <a:pt x="101" y="6"/>
                    </a:lnTo>
                    <a:lnTo>
                      <a:pt x="96" y="6"/>
                    </a:lnTo>
                    <a:lnTo>
                      <a:pt x="93" y="6"/>
                    </a:lnTo>
                    <a:lnTo>
                      <a:pt x="90" y="9"/>
                    </a:lnTo>
                    <a:lnTo>
                      <a:pt x="87" y="9"/>
                    </a:lnTo>
                    <a:lnTo>
                      <a:pt x="84" y="9"/>
                    </a:lnTo>
                    <a:lnTo>
                      <a:pt x="84" y="12"/>
                    </a:lnTo>
                    <a:lnTo>
                      <a:pt x="79" y="15"/>
                    </a:lnTo>
                    <a:lnTo>
                      <a:pt x="76" y="15"/>
                    </a:lnTo>
                    <a:lnTo>
                      <a:pt x="73" y="15"/>
                    </a:lnTo>
                    <a:lnTo>
                      <a:pt x="70" y="15"/>
                    </a:lnTo>
                    <a:lnTo>
                      <a:pt x="67" y="21"/>
                    </a:lnTo>
                    <a:lnTo>
                      <a:pt x="65" y="21"/>
                    </a:lnTo>
                    <a:lnTo>
                      <a:pt x="62" y="23"/>
                    </a:lnTo>
                    <a:lnTo>
                      <a:pt x="59" y="23"/>
                    </a:lnTo>
                    <a:lnTo>
                      <a:pt x="56" y="26"/>
                    </a:lnTo>
                    <a:lnTo>
                      <a:pt x="53" y="29"/>
                    </a:lnTo>
                    <a:lnTo>
                      <a:pt x="48" y="32"/>
                    </a:lnTo>
                    <a:lnTo>
                      <a:pt x="45" y="35"/>
                    </a:lnTo>
                    <a:lnTo>
                      <a:pt x="42" y="41"/>
                    </a:lnTo>
                    <a:lnTo>
                      <a:pt x="33" y="46"/>
                    </a:lnTo>
                    <a:lnTo>
                      <a:pt x="33" y="49"/>
                    </a:lnTo>
                    <a:lnTo>
                      <a:pt x="28" y="55"/>
                    </a:lnTo>
                    <a:lnTo>
                      <a:pt x="28" y="58"/>
                    </a:lnTo>
                    <a:lnTo>
                      <a:pt x="22" y="61"/>
                    </a:lnTo>
                    <a:lnTo>
                      <a:pt x="22" y="67"/>
                    </a:lnTo>
                    <a:lnTo>
                      <a:pt x="19" y="67"/>
                    </a:lnTo>
                    <a:lnTo>
                      <a:pt x="19" y="70"/>
                    </a:lnTo>
                    <a:lnTo>
                      <a:pt x="19" y="72"/>
                    </a:lnTo>
                    <a:lnTo>
                      <a:pt x="17" y="72"/>
                    </a:lnTo>
                    <a:lnTo>
                      <a:pt x="17" y="75"/>
                    </a:lnTo>
                    <a:lnTo>
                      <a:pt x="14" y="78"/>
                    </a:lnTo>
                    <a:lnTo>
                      <a:pt x="14" y="81"/>
                    </a:lnTo>
                    <a:lnTo>
                      <a:pt x="11" y="84"/>
                    </a:lnTo>
                    <a:lnTo>
                      <a:pt x="11" y="87"/>
                    </a:lnTo>
                    <a:lnTo>
                      <a:pt x="8" y="87"/>
                    </a:lnTo>
                    <a:lnTo>
                      <a:pt x="8" y="93"/>
                    </a:lnTo>
                    <a:lnTo>
                      <a:pt x="8" y="95"/>
                    </a:lnTo>
                    <a:lnTo>
                      <a:pt x="5" y="98"/>
                    </a:lnTo>
                    <a:lnTo>
                      <a:pt x="5" y="101"/>
                    </a:lnTo>
                    <a:lnTo>
                      <a:pt x="5" y="104"/>
                    </a:lnTo>
                    <a:lnTo>
                      <a:pt x="2" y="107"/>
                    </a:lnTo>
                    <a:lnTo>
                      <a:pt x="2" y="113"/>
                    </a:lnTo>
                    <a:lnTo>
                      <a:pt x="2" y="116"/>
                    </a:lnTo>
                    <a:lnTo>
                      <a:pt x="2" y="124"/>
                    </a:lnTo>
                    <a:lnTo>
                      <a:pt x="0" y="127"/>
                    </a:lnTo>
                    <a:lnTo>
                      <a:pt x="0" y="139"/>
                    </a:lnTo>
                    <a:lnTo>
                      <a:pt x="0" y="153"/>
                    </a:lnTo>
                    <a:lnTo>
                      <a:pt x="2" y="156"/>
                    </a:lnTo>
                    <a:lnTo>
                      <a:pt x="2" y="165"/>
                    </a:lnTo>
                    <a:lnTo>
                      <a:pt x="2" y="168"/>
                    </a:lnTo>
                    <a:lnTo>
                      <a:pt x="2" y="170"/>
                    </a:lnTo>
                    <a:lnTo>
                      <a:pt x="5" y="173"/>
                    </a:lnTo>
                    <a:lnTo>
                      <a:pt x="5" y="176"/>
                    </a:lnTo>
                    <a:lnTo>
                      <a:pt x="5" y="179"/>
                    </a:lnTo>
                    <a:lnTo>
                      <a:pt x="5" y="182"/>
                    </a:lnTo>
                    <a:lnTo>
                      <a:pt x="8" y="182"/>
                    </a:lnTo>
                    <a:lnTo>
                      <a:pt x="8" y="188"/>
                    </a:lnTo>
                    <a:lnTo>
                      <a:pt x="8" y="191"/>
                    </a:lnTo>
                    <a:lnTo>
                      <a:pt x="11" y="193"/>
                    </a:lnTo>
                    <a:lnTo>
                      <a:pt x="11" y="196"/>
                    </a:lnTo>
                    <a:lnTo>
                      <a:pt x="14" y="199"/>
                    </a:lnTo>
                    <a:lnTo>
                      <a:pt x="14" y="202"/>
                    </a:lnTo>
                    <a:lnTo>
                      <a:pt x="17" y="202"/>
                    </a:lnTo>
                    <a:lnTo>
                      <a:pt x="17" y="205"/>
                    </a:lnTo>
                    <a:lnTo>
                      <a:pt x="19" y="208"/>
                    </a:lnTo>
                    <a:lnTo>
                      <a:pt x="19" y="214"/>
                    </a:lnTo>
                    <a:lnTo>
                      <a:pt x="22" y="214"/>
                    </a:lnTo>
                    <a:lnTo>
                      <a:pt x="22" y="217"/>
                    </a:lnTo>
                    <a:lnTo>
                      <a:pt x="28" y="222"/>
                    </a:lnTo>
                    <a:lnTo>
                      <a:pt x="28" y="225"/>
                    </a:lnTo>
                    <a:lnTo>
                      <a:pt x="33" y="228"/>
                    </a:lnTo>
                    <a:lnTo>
                      <a:pt x="33" y="231"/>
                    </a:lnTo>
                    <a:lnTo>
                      <a:pt x="42" y="240"/>
                    </a:lnTo>
                    <a:lnTo>
                      <a:pt x="45" y="242"/>
                    </a:lnTo>
                    <a:lnTo>
                      <a:pt x="45" y="245"/>
                    </a:lnTo>
                    <a:lnTo>
                      <a:pt x="48" y="245"/>
                    </a:lnTo>
                    <a:lnTo>
                      <a:pt x="53" y="251"/>
                    </a:lnTo>
                    <a:lnTo>
                      <a:pt x="56" y="251"/>
                    </a:lnTo>
                    <a:lnTo>
                      <a:pt x="59" y="254"/>
                    </a:lnTo>
                    <a:lnTo>
                      <a:pt x="62" y="254"/>
                    </a:lnTo>
                    <a:lnTo>
                      <a:pt x="65" y="257"/>
                    </a:lnTo>
                    <a:lnTo>
                      <a:pt x="67" y="260"/>
                    </a:lnTo>
                    <a:lnTo>
                      <a:pt x="70" y="263"/>
                    </a:lnTo>
                    <a:lnTo>
                      <a:pt x="73" y="263"/>
                    </a:lnTo>
                    <a:lnTo>
                      <a:pt x="76" y="265"/>
                    </a:lnTo>
                    <a:lnTo>
                      <a:pt x="79" y="265"/>
                    </a:lnTo>
                    <a:lnTo>
                      <a:pt x="84" y="268"/>
                    </a:lnTo>
                    <a:lnTo>
                      <a:pt x="87" y="268"/>
                    </a:lnTo>
                    <a:lnTo>
                      <a:pt x="90" y="271"/>
                    </a:lnTo>
                    <a:lnTo>
                      <a:pt x="93" y="271"/>
                    </a:lnTo>
                    <a:lnTo>
                      <a:pt x="96" y="274"/>
                    </a:lnTo>
                    <a:lnTo>
                      <a:pt x="101" y="274"/>
                    </a:lnTo>
                    <a:lnTo>
                      <a:pt x="104" y="274"/>
                    </a:lnTo>
                    <a:lnTo>
                      <a:pt x="107" y="277"/>
                    </a:lnTo>
                    <a:lnTo>
                      <a:pt x="113" y="277"/>
                    </a:lnTo>
                    <a:lnTo>
                      <a:pt x="115" y="277"/>
                    </a:lnTo>
                    <a:lnTo>
                      <a:pt x="121" y="277"/>
                    </a:lnTo>
                    <a:lnTo>
                      <a:pt x="124" y="280"/>
                    </a:lnTo>
                    <a:lnTo>
                      <a:pt x="138" y="280"/>
                    </a:lnTo>
                    <a:lnTo>
                      <a:pt x="152" y="280"/>
                    </a:lnTo>
                    <a:lnTo>
                      <a:pt x="155" y="277"/>
                    </a:lnTo>
                    <a:lnTo>
                      <a:pt x="163" y="277"/>
                    </a:lnTo>
                    <a:lnTo>
                      <a:pt x="166" y="277"/>
                    </a:lnTo>
                    <a:lnTo>
                      <a:pt x="169" y="277"/>
                    </a:lnTo>
                    <a:lnTo>
                      <a:pt x="172" y="274"/>
                    </a:lnTo>
                    <a:lnTo>
                      <a:pt x="175" y="274"/>
                    </a:lnTo>
                    <a:lnTo>
                      <a:pt x="180" y="274"/>
                    </a:lnTo>
                    <a:lnTo>
                      <a:pt x="183" y="271"/>
                    </a:lnTo>
                    <a:lnTo>
                      <a:pt x="186" y="271"/>
                    </a:lnTo>
                    <a:lnTo>
                      <a:pt x="189" y="271"/>
                    </a:lnTo>
                    <a:lnTo>
                      <a:pt x="189" y="268"/>
                    </a:lnTo>
                    <a:lnTo>
                      <a:pt x="192" y="268"/>
                    </a:lnTo>
                    <a:lnTo>
                      <a:pt x="194" y="268"/>
                    </a:lnTo>
                    <a:lnTo>
                      <a:pt x="197" y="265"/>
                    </a:lnTo>
                    <a:lnTo>
                      <a:pt x="200" y="265"/>
                    </a:lnTo>
                    <a:lnTo>
                      <a:pt x="203" y="263"/>
                    </a:lnTo>
                    <a:lnTo>
                      <a:pt x="206" y="263"/>
                    </a:lnTo>
                    <a:lnTo>
                      <a:pt x="208" y="260"/>
                    </a:lnTo>
                    <a:lnTo>
                      <a:pt x="211" y="257"/>
                    </a:lnTo>
                    <a:lnTo>
                      <a:pt x="214" y="254"/>
                    </a:lnTo>
                    <a:lnTo>
                      <a:pt x="217" y="254"/>
                    </a:lnTo>
                    <a:lnTo>
                      <a:pt x="220" y="251"/>
                    </a:lnTo>
                    <a:lnTo>
                      <a:pt x="223" y="251"/>
                    </a:lnTo>
                    <a:lnTo>
                      <a:pt x="228" y="245"/>
                    </a:lnTo>
                    <a:lnTo>
                      <a:pt x="231" y="245"/>
                    </a:lnTo>
                    <a:lnTo>
                      <a:pt x="234" y="242"/>
                    </a:lnTo>
                    <a:lnTo>
                      <a:pt x="234" y="240"/>
                    </a:lnTo>
                    <a:lnTo>
                      <a:pt x="242" y="231"/>
                    </a:lnTo>
                    <a:lnTo>
                      <a:pt x="242" y="228"/>
                    </a:lnTo>
                    <a:lnTo>
                      <a:pt x="248" y="225"/>
                    </a:lnTo>
                    <a:lnTo>
                      <a:pt x="248" y="222"/>
                    </a:lnTo>
                    <a:lnTo>
                      <a:pt x="254" y="217"/>
                    </a:lnTo>
                    <a:lnTo>
                      <a:pt x="254" y="214"/>
                    </a:lnTo>
                    <a:lnTo>
                      <a:pt x="256" y="214"/>
                    </a:lnTo>
                    <a:lnTo>
                      <a:pt x="259" y="208"/>
                    </a:lnTo>
                    <a:lnTo>
                      <a:pt x="259" y="205"/>
                    </a:lnTo>
                    <a:lnTo>
                      <a:pt x="262" y="202"/>
                    </a:lnTo>
                    <a:lnTo>
                      <a:pt x="262" y="199"/>
                    </a:lnTo>
                    <a:lnTo>
                      <a:pt x="265" y="196"/>
                    </a:lnTo>
                    <a:lnTo>
                      <a:pt x="265" y="193"/>
                    </a:lnTo>
                    <a:lnTo>
                      <a:pt x="268" y="191"/>
                    </a:lnTo>
                    <a:lnTo>
                      <a:pt x="268" y="188"/>
                    </a:lnTo>
                    <a:lnTo>
                      <a:pt x="268" y="182"/>
                    </a:lnTo>
                    <a:lnTo>
                      <a:pt x="271" y="182"/>
                    </a:lnTo>
                    <a:lnTo>
                      <a:pt x="271" y="179"/>
                    </a:lnTo>
                    <a:lnTo>
                      <a:pt x="271" y="176"/>
                    </a:lnTo>
                    <a:lnTo>
                      <a:pt x="271" y="173"/>
                    </a:lnTo>
                    <a:lnTo>
                      <a:pt x="273" y="170"/>
                    </a:lnTo>
                    <a:lnTo>
                      <a:pt x="273" y="168"/>
                    </a:lnTo>
                    <a:lnTo>
                      <a:pt x="273" y="165"/>
                    </a:lnTo>
                    <a:lnTo>
                      <a:pt x="273" y="156"/>
                    </a:lnTo>
                    <a:lnTo>
                      <a:pt x="276" y="153"/>
                    </a:lnTo>
                    <a:lnTo>
                      <a:pt x="276" y="142"/>
                    </a:lnTo>
                    <a:lnTo>
                      <a:pt x="276" y="127"/>
                    </a:lnTo>
                    <a:lnTo>
                      <a:pt x="273" y="124"/>
                    </a:lnTo>
                    <a:lnTo>
                      <a:pt x="273" y="116"/>
                    </a:lnTo>
                    <a:lnTo>
                      <a:pt x="273" y="113"/>
                    </a:lnTo>
                    <a:lnTo>
                      <a:pt x="273" y="107"/>
                    </a:lnTo>
                    <a:lnTo>
                      <a:pt x="271" y="104"/>
                    </a:lnTo>
                    <a:lnTo>
                      <a:pt x="271" y="101"/>
                    </a:lnTo>
                    <a:lnTo>
                      <a:pt x="271" y="98"/>
                    </a:lnTo>
                    <a:lnTo>
                      <a:pt x="268" y="95"/>
                    </a:lnTo>
                    <a:lnTo>
                      <a:pt x="268" y="93"/>
                    </a:lnTo>
                    <a:lnTo>
                      <a:pt x="268" y="87"/>
                    </a:lnTo>
                    <a:lnTo>
                      <a:pt x="265" y="87"/>
                    </a:lnTo>
                    <a:lnTo>
                      <a:pt x="265" y="84"/>
                    </a:lnTo>
                    <a:lnTo>
                      <a:pt x="262" y="81"/>
                    </a:lnTo>
                    <a:lnTo>
                      <a:pt x="262" y="78"/>
                    </a:lnTo>
                    <a:lnTo>
                      <a:pt x="262" y="75"/>
                    </a:lnTo>
                    <a:lnTo>
                      <a:pt x="259" y="72"/>
                    </a:lnTo>
                    <a:lnTo>
                      <a:pt x="259" y="70"/>
                    </a:lnTo>
                    <a:lnTo>
                      <a:pt x="256" y="67"/>
                    </a:lnTo>
                    <a:lnTo>
                      <a:pt x="254" y="67"/>
                    </a:lnTo>
                    <a:lnTo>
                      <a:pt x="254" y="61"/>
                    </a:lnTo>
                    <a:lnTo>
                      <a:pt x="248" y="58"/>
                    </a:lnTo>
                    <a:lnTo>
                      <a:pt x="248" y="55"/>
                    </a:lnTo>
                    <a:lnTo>
                      <a:pt x="242" y="49"/>
                    </a:lnTo>
                    <a:lnTo>
                      <a:pt x="242" y="46"/>
                    </a:lnTo>
                    <a:lnTo>
                      <a:pt x="234" y="41"/>
                    </a:lnTo>
                    <a:lnTo>
                      <a:pt x="234" y="35"/>
                    </a:lnTo>
                    <a:lnTo>
                      <a:pt x="231" y="35"/>
                    </a:lnTo>
                    <a:lnTo>
                      <a:pt x="228" y="32"/>
                    </a:lnTo>
                    <a:lnTo>
                      <a:pt x="223" y="29"/>
                    </a:lnTo>
                    <a:lnTo>
                      <a:pt x="220" y="26"/>
                    </a:lnTo>
                    <a:lnTo>
                      <a:pt x="217" y="23"/>
                    </a:lnTo>
                    <a:lnTo>
                      <a:pt x="214" y="23"/>
                    </a:lnTo>
                    <a:lnTo>
                      <a:pt x="211" y="21"/>
                    </a:lnTo>
                    <a:lnTo>
                      <a:pt x="208" y="21"/>
                    </a:lnTo>
                    <a:lnTo>
                      <a:pt x="206" y="15"/>
                    </a:lnTo>
                    <a:lnTo>
                      <a:pt x="203" y="15"/>
                    </a:lnTo>
                    <a:lnTo>
                      <a:pt x="200" y="15"/>
                    </a:lnTo>
                    <a:lnTo>
                      <a:pt x="197" y="15"/>
                    </a:lnTo>
                    <a:lnTo>
                      <a:pt x="194" y="12"/>
                    </a:lnTo>
                    <a:lnTo>
                      <a:pt x="192" y="9"/>
                    </a:lnTo>
                    <a:lnTo>
                      <a:pt x="189" y="9"/>
                    </a:lnTo>
                    <a:lnTo>
                      <a:pt x="186" y="6"/>
                    </a:lnTo>
                    <a:lnTo>
                      <a:pt x="183" y="6"/>
                    </a:lnTo>
                    <a:lnTo>
                      <a:pt x="180" y="6"/>
                    </a:lnTo>
                    <a:lnTo>
                      <a:pt x="175" y="6"/>
                    </a:lnTo>
                    <a:lnTo>
                      <a:pt x="175" y="3"/>
                    </a:lnTo>
                    <a:lnTo>
                      <a:pt x="172" y="3"/>
                    </a:lnTo>
                    <a:lnTo>
                      <a:pt x="169" y="3"/>
                    </a:lnTo>
                    <a:lnTo>
                      <a:pt x="166" y="3"/>
                    </a:lnTo>
                    <a:lnTo>
                      <a:pt x="163" y="0"/>
                    </a:lnTo>
                    <a:lnTo>
                      <a:pt x="155" y="0"/>
                    </a:lnTo>
                    <a:lnTo>
                      <a:pt x="152" y="0"/>
                    </a:lnTo>
                    <a:lnTo>
                      <a:pt x="138" y="0"/>
                    </a:lnTo>
                    <a:close/>
                  </a:path>
                </a:pathLst>
              </a:custGeom>
              <a:solidFill>
                <a:srgbClr val="00FF00"/>
              </a:solidFill>
              <a:ln>
                <a:noFill/>
              </a:ln>
              <a:extLst>
                <a:ext uri="{91240B29-F687-4f45-9708-019B960494DF}">
                  <a14:hiddenLine xmlns:a14="http://schemas.microsoft.com/office/drawing/2010/main" xmlns="" w="9525">
                    <a:solidFill>
                      <a:srgbClr val="000000"/>
                    </a:solidFill>
                    <a:round/>
                    <a:headEnd/>
                    <a:tailEnd/>
                  </a14:hiddenLine>
                </a:ext>
              </a:extLst>
            </p:spPr>
            <p:txBody>
              <a:bodyPr/>
              <a:lstStyle/>
              <a:p>
                <a:endParaRPr lang="en-US"/>
              </a:p>
            </p:txBody>
          </p:sp>
          <p:sp>
            <p:nvSpPr>
              <p:cNvPr id="24" name="Freeform 42"/>
              <p:cNvSpPr>
                <a:spLocks/>
              </p:cNvSpPr>
              <p:nvPr/>
            </p:nvSpPr>
            <p:spPr bwMode="auto">
              <a:xfrm>
                <a:off x="775" y="1317"/>
                <a:ext cx="322" cy="326"/>
              </a:xfrm>
              <a:custGeom>
                <a:avLst/>
                <a:gdLst>
                  <a:gd name="T0" fmla="*/ 3 w 322"/>
                  <a:gd name="T1" fmla="*/ 196 h 326"/>
                  <a:gd name="T2" fmla="*/ 14 w 322"/>
                  <a:gd name="T3" fmla="*/ 225 h 326"/>
                  <a:gd name="T4" fmla="*/ 42 w 322"/>
                  <a:gd name="T5" fmla="*/ 271 h 326"/>
                  <a:gd name="T6" fmla="*/ 65 w 322"/>
                  <a:gd name="T7" fmla="*/ 291 h 326"/>
                  <a:gd name="T8" fmla="*/ 93 w 322"/>
                  <a:gd name="T9" fmla="*/ 309 h 326"/>
                  <a:gd name="T10" fmla="*/ 127 w 322"/>
                  <a:gd name="T11" fmla="*/ 320 h 326"/>
                  <a:gd name="T12" fmla="*/ 161 w 322"/>
                  <a:gd name="T13" fmla="*/ 326 h 326"/>
                  <a:gd name="T14" fmla="*/ 186 w 322"/>
                  <a:gd name="T15" fmla="*/ 323 h 326"/>
                  <a:gd name="T16" fmla="*/ 229 w 322"/>
                  <a:gd name="T17" fmla="*/ 309 h 326"/>
                  <a:gd name="T18" fmla="*/ 263 w 322"/>
                  <a:gd name="T19" fmla="*/ 288 h 326"/>
                  <a:gd name="T20" fmla="*/ 294 w 322"/>
                  <a:gd name="T21" fmla="*/ 254 h 326"/>
                  <a:gd name="T22" fmla="*/ 308 w 322"/>
                  <a:gd name="T23" fmla="*/ 225 h 326"/>
                  <a:gd name="T24" fmla="*/ 316 w 322"/>
                  <a:gd name="T25" fmla="*/ 196 h 326"/>
                  <a:gd name="T26" fmla="*/ 322 w 322"/>
                  <a:gd name="T27" fmla="*/ 162 h 326"/>
                  <a:gd name="T28" fmla="*/ 316 w 322"/>
                  <a:gd name="T29" fmla="*/ 121 h 326"/>
                  <a:gd name="T30" fmla="*/ 305 w 322"/>
                  <a:gd name="T31" fmla="*/ 93 h 326"/>
                  <a:gd name="T32" fmla="*/ 285 w 322"/>
                  <a:gd name="T33" fmla="*/ 58 h 326"/>
                  <a:gd name="T34" fmla="*/ 248 w 322"/>
                  <a:gd name="T35" fmla="*/ 26 h 326"/>
                  <a:gd name="T36" fmla="*/ 215 w 322"/>
                  <a:gd name="T37" fmla="*/ 9 h 326"/>
                  <a:gd name="T38" fmla="*/ 183 w 322"/>
                  <a:gd name="T39" fmla="*/ 0 h 326"/>
                  <a:gd name="T40" fmla="*/ 127 w 322"/>
                  <a:gd name="T41" fmla="*/ 3 h 326"/>
                  <a:gd name="T42" fmla="*/ 99 w 322"/>
                  <a:gd name="T43" fmla="*/ 12 h 326"/>
                  <a:gd name="T44" fmla="*/ 71 w 322"/>
                  <a:gd name="T45" fmla="*/ 26 h 326"/>
                  <a:gd name="T46" fmla="*/ 31 w 322"/>
                  <a:gd name="T47" fmla="*/ 64 h 326"/>
                  <a:gd name="T48" fmla="*/ 8 w 322"/>
                  <a:gd name="T49" fmla="*/ 107 h 326"/>
                  <a:gd name="T50" fmla="*/ 3 w 322"/>
                  <a:gd name="T51" fmla="*/ 139 h 326"/>
                  <a:gd name="T52" fmla="*/ 45 w 322"/>
                  <a:gd name="T53" fmla="*/ 144 h 326"/>
                  <a:gd name="T54" fmla="*/ 51 w 322"/>
                  <a:gd name="T55" fmla="*/ 121 h 326"/>
                  <a:gd name="T56" fmla="*/ 68 w 322"/>
                  <a:gd name="T57" fmla="*/ 93 h 326"/>
                  <a:gd name="T58" fmla="*/ 82 w 322"/>
                  <a:gd name="T59" fmla="*/ 75 h 326"/>
                  <a:gd name="T60" fmla="*/ 107 w 322"/>
                  <a:gd name="T61" fmla="*/ 58 h 326"/>
                  <a:gd name="T62" fmla="*/ 127 w 322"/>
                  <a:gd name="T63" fmla="*/ 49 h 326"/>
                  <a:gd name="T64" fmla="*/ 178 w 322"/>
                  <a:gd name="T65" fmla="*/ 46 h 326"/>
                  <a:gd name="T66" fmla="*/ 200 w 322"/>
                  <a:gd name="T67" fmla="*/ 52 h 326"/>
                  <a:gd name="T68" fmla="*/ 223 w 322"/>
                  <a:gd name="T69" fmla="*/ 67 h 326"/>
                  <a:gd name="T70" fmla="*/ 243 w 322"/>
                  <a:gd name="T71" fmla="*/ 78 h 326"/>
                  <a:gd name="T72" fmla="*/ 263 w 322"/>
                  <a:gd name="T73" fmla="*/ 107 h 326"/>
                  <a:gd name="T74" fmla="*/ 271 w 322"/>
                  <a:gd name="T75" fmla="*/ 127 h 326"/>
                  <a:gd name="T76" fmla="*/ 277 w 322"/>
                  <a:gd name="T77" fmla="*/ 150 h 326"/>
                  <a:gd name="T78" fmla="*/ 277 w 322"/>
                  <a:gd name="T79" fmla="*/ 173 h 326"/>
                  <a:gd name="T80" fmla="*/ 268 w 322"/>
                  <a:gd name="T81" fmla="*/ 202 h 326"/>
                  <a:gd name="T82" fmla="*/ 260 w 322"/>
                  <a:gd name="T83" fmla="*/ 222 h 326"/>
                  <a:gd name="T84" fmla="*/ 243 w 322"/>
                  <a:gd name="T85" fmla="*/ 245 h 326"/>
                  <a:gd name="T86" fmla="*/ 220 w 322"/>
                  <a:gd name="T87" fmla="*/ 263 h 326"/>
                  <a:gd name="T88" fmla="*/ 200 w 322"/>
                  <a:gd name="T89" fmla="*/ 271 h 326"/>
                  <a:gd name="T90" fmla="*/ 161 w 322"/>
                  <a:gd name="T91" fmla="*/ 280 h 326"/>
                  <a:gd name="T92" fmla="*/ 138 w 322"/>
                  <a:gd name="T93" fmla="*/ 277 h 326"/>
                  <a:gd name="T94" fmla="*/ 110 w 322"/>
                  <a:gd name="T95" fmla="*/ 268 h 326"/>
                  <a:gd name="T96" fmla="*/ 93 w 322"/>
                  <a:gd name="T97" fmla="*/ 254 h 326"/>
                  <a:gd name="T98" fmla="*/ 76 w 322"/>
                  <a:gd name="T99" fmla="*/ 240 h 326"/>
                  <a:gd name="T100" fmla="*/ 54 w 322"/>
                  <a:gd name="T101" fmla="*/ 208 h 326"/>
                  <a:gd name="T102" fmla="*/ 48 w 322"/>
                  <a:gd name="T103" fmla="*/ 185 h 32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w 322"/>
                  <a:gd name="T157" fmla="*/ 0 h 326"/>
                  <a:gd name="T158" fmla="*/ 322 w 322"/>
                  <a:gd name="T159" fmla="*/ 326 h 326"/>
                </a:gdLst>
                <a:ahLst/>
                <a:cxnLst>
                  <a:cxn ang="T104">
                    <a:pos x="T0" y="T1"/>
                  </a:cxn>
                  <a:cxn ang="T105">
                    <a:pos x="T2" y="T3"/>
                  </a:cxn>
                  <a:cxn ang="T106">
                    <a:pos x="T4" y="T5"/>
                  </a:cxn>
                  <a:cxn ang="T107">
                    <a:pos x="T6" y="T7"/>
                  </a:cxn>
                  <a:cxn ang="T108">
                    <a:pos x="T8" y="T9"/>
                  </a:cxn>
                  <a:cxn ang="T109">
                    <a:pos x="T10" y="T11"/>
                  </a:cxn>
                  <a:cxn ang="T110">
                    <a:pos x="T12" y="T13"/>
                  </a:cxn>
                  <a:cxn ang="T111">
                    <a:pos x="T14" y="T15"/>
                  </a:cxn>
                  <a:cxn ang="T112">
                    <a:pos x="T16" y="T17"/>
                  </a:cxn>
                  <a:cxn ang="T113">
                    <a:pos x="T18" y="T19"/>
                  </a:cxn>
                  <a:cxn ang="T114">
                    <a:pos x="T20" y="T21"/>
                  </a:cxn>
                  <a:cxn ang="T115">
                    <a:pos x="T22" y="T23"/>
                  </a:cxn>
                  <a:cxn ang="T116">
                    <a:pos x="T24" y="T25"/>
                  </a:cxn>
                  <a:cxn ang="T117">
                    <a:pos x="T26" y="T27"/>
                  </a:cxn>
                  <a:cxn ang="T118">
                    <a:pos x="T28" y="T29"/>
                  </a:cxn>
                  <a:cxn ang="T119">
                    <a:pos x="T30" y="T31"/>
                  </a:cxn>
                  <a:cxn ang="T120">
                    <a:pos x="T32" y="T33"/>
                  </a:cxn>
                  <a:cxn ang="T121">
                    <a:pos x="T34" y="T35"/>
                  </a:cxn>
                  <a:cxn ang="T122">
                    <a:pos x="T36" y="T37"/>
                  </a:cxn>
                  <a:cxn ang="T123">
                    <a:pos x="T38" y="T39"/>
                  </a:cxn>
                  <a:cxn ang="T124">
                    <a:pos x="T40" y="T41"/>
                  </a:cxn>
                  <a:cxn ang="T125">
                    <a:pos x="T42" y="T43"/>
                  </a:cxn>
                  <a:cxn ang="T126">
                    <a:pos x="T44" y="T45"/>
                  </a:cxn>
                  <a:cxn ang="T127">
                    <a:pos x="T46" y="T47"/>
                  </a:cxn>
                  <a:cxn ang="T128">
                    <a:pos x="T48" y="T49"/>
                  </a:cxn>
                  <a:cxn ang="T129">
                    <a:pos x="T50" y="T51"/>
                  </a:cxn>
                  <a:cxn ang="T130">
                    <a:pos x="T52" y="T53"/>
                  </a:cxn>
                  <a:cxn ang="T131">
                    <a:pos x="T54" y="T55"/>
                  </a:cxn>
                  <a:cxn ang="T132">
                    <a:pos x="T56" y="T57"/>
                  </a:cxn>
                  <a:cxn ang="T133">
                    <a:pos x="T58" y="T59"/>
                  </a:cxn>
                  <a:cxn ang="T134">
                    <a:pos x="T60" y="T61"/>
                  </a:cxn>
                  <a:cxn ang="T135">
                    <a:pos x="T62" y="T63"/>
                  </a:cxn>
                  <a:cxn ang="T136">
                    <a:pos x="T64" y="T65"/>
                  </a:cxn>
                  <a:cxn ang="T137">
                    <a:pos x="T66" y="T67"/>
                  </a:cxn>
                  <a:cxn ang="T138">
                    <a:pos x="T68" y="T69"/>
                  </a:cxn>
                  <a:cxn ang="T139">
                    <a:pos x="T70" y="T71"/>
                  </a:cxn>
                  <a:cxn ang="T140">
                    <a:pos x="T72" y="T73"/>
                  </a:cxn>
                  <a:cxn ang="T141">
                    <a:pos x="T74" y="T75"/>
                  </a:cxn>
                  <a:cxn ang="T142">
                    <a:pos x="T76" y="T77"/>
                  </a:cxn>
                  <a:cxn ang="T143">
                    <a:pos x="T78" y="T79"/>
                  </a:cxn>
                  <a:cxn ang="T144">
                    <a:pos x="T80" y="T81"/>
                  </a:cxn>
                  <a:cxn ang="T145">
                    <a:pos x="T82" y="T83"/>
                  </a:cxn>
                  <a:cxn ang="T146">
                    <a:pos x="T84" y="T85"/>
                  </a:cxn>
                  <a:cxn ang="T147">
                    <a:pos x="T86" y="T87"/>
                  </a:cxn>
                  <a:cxn ang="T148">
                    <a:pos x="T88" y="T89"/>
                  </a:cxn>
                  <a:cxn ang="T149">
                    <a:pos x="T90" y="T91"/>
                  </a:cxn>
                  <a:cxn ang="T150">
                    <a:pos x="T92" y="T93"/>
                  </a:cxn>
                  <a:cxn ang="T151">
                    <a:pos x="T94" y="T95"/>
                  </a:cxn>
                  <a:cxn ang="T152">
                    <a:pos x="T96" y="T97"/>
                  </a:cxn>
                  <a:cxn ang="T153">
                    <a:pos x="T98" y="T99"/>
                  </a:cxn>
                  <a:cxn ang="T154">
                    <a:pos x="T100" y="T101"/>
                  </a:cxn>
                  <a:cxn ang="T155">
                    <a:pos x="T102" y="T103"/>
                  </a:cxn>
                </a:cxnLst>
                <a:rect l="T156" t="T157" r="T158" b="T159"/>
                <a:pathLst>
                  <a:path w="322" h="326">
                    <a:moveTo>
                      <a:pt x="0" y="165"/>
                    </a:moveTo>
                    <a:lnTo>
                      <a:pt x="0" y="179"/>
                    </a:lnTo>
                    <a:lnTo>
                      <a:pt x="3" y="185"/>
                    </a:lnTo>
                    <a:lnTo>
                      <a:pt x="3" y="196"/>
                    </a:lnTo>
                    <a:lnTo>
                      <a:pt x="6" y="202"/>
                    </a:lnTo>
                    <a:lnTo>
                      <a:pt x="6" y="211"/>
                    </a:lnTo>
                    <a:lnTo>
                      <a:pt x="8" y="219"/>
                    </a:lnTo>
                    <a:lnTo>
                      <a:pt x="14" y="225"/>
                    </a:lnTo>
                    <a:lnTo>
                      <a:pt x="20" y="240"/>
                    </a:lnTo>
                    <a:lnTo>
                      <a:pt x="28" y="254"/>
                    </a:lnTo>
                    <a:lnTo>
                      <a:pt x="37" y="265"/>
                    </a:lnTo>
                    <a:lnTo>
                      <a:pt x="42" y="271"/>
                    </a:lnTo>
                    <a:lnTo>
                      <a:pt x="48" y="277"/>
                    </a:lnTo>
                    <a:lnTo>
                      <a:pt x="54" y="283"/>
                    </a:lnTo>
                    <a:lnTo>
                      <a:pt x="59" y="288"/>
                    </a:lnTo>
                    <a:lnTo>
                      <a:pt x="65" y="291"/>
                    </a:lnTo>
                    <a:lnTo>
                      <a:pt x="71" y="297"/>
                    </a:lnTo>
                    <a:lnTo>
                      <a:pt x="76" y="300"/>
                    </a:lnTo>
                    <a:lnTo>
                      <a:pt x="85" y="306"/>
                    </a:lnTo>
                    <a:lnTo>
                      <a:pt x="93" y="309"/>
                    </a:lnTo>
                    <a:lnTo>
                      <a:pt x="99" y="312"/>
                    </a:lnTo>
                    <a:lnTo>
                      <a:pt x="107" y="314"/>
                    </a:lnTo>
                    <a:lnTo>
                      <a:pt x="121" y="320"/>
                    </a:lnTo>
                    <a:lnTo>
                      <a:pt x="127" y="320"/>
                    </a:lnTo>
                    <a:lnTo>
                      <a:pt x="136" y="323"/>
                    </a:lnTo>
                    <a:lnTo>
                      <a:pt x="144" y="323"/>
                    </a:lnTo>
                    <a:lnTo>
                      <a:pt x="152" y="323"/>
                    </a:lnTo>
                    <a:lnTo>
                      <a:pt x="161" y="326"/>
                    </a:lnTo>
                    <a:lnTo>
                      <a:pt x="169" y="323"/>
                    </a:lnTo>
                    <a:lnTo>
                      <a:pt x="175" y="323"/>
                    </a:lnTo>
                    <a:lnTo>
                      <a:pt x="186" y="323"/>
                    </a:lnTo>
                    <a:lnTo>
                      <a:pt x="200" y="320"/>
                    </a:lnTo>
                    <a:lnTo>
                      <a:pt x="215" y="314"/>
                    </a:lnTo>
                    <a:lnTo>
                      <a:pt x="223" y="312"/>
                    </a:lnTo>
                    <a:lnTo>
                      <a:pt x="229" y="309"/>
                    </a:lnTo>
                    <a:lnTo>
                      <a:pt x="237" y="306"/>
                    </a:lnTo>
                    <a:lnTo>
                      <a:pt x="243" y="300"/>
                    </a:lnTo>
                    <a:lnTo>
                      <a:pt x="257" y="291"/>
                    </a:lnTo>
                    <a:lnTo>
                      <a:pt x="263" y="288"/>
                    </a:lnTo>
                    <a:lnTo>
                      <a:pt x="268" y="283"/>
                    </a:lnTo>
                    <a:lnTo>
                      <a:pt x="285" y="265"/>
                    </a:lnTo>
                    <a:lnTo>
                      <a:pt x="288" y="260"/>
                    </a:lnTo>
                    <a:lnTo>
                      <a:pt x="294" y="254"/>
                    </a:lnTo>
                    <a:lnTo>
                      <a:pt x="296" y="248"/>
                    </a:lnTo>
                    <a:lnTo>
                      <a:pt x="302" y="240"/>
                    </a:lnTo>
                    <a:lnTo>
                      <a:pt x="305" y="231"/>
                    </a:lnTo>
                    <a:lnTo>
                      <a:pt x="308" y="225"/>
                    </a:lnTo>
                    <a:lnTo>
                      <a:pt x="311" y="219"/>
                    </a:lnTo>
                    <a:lnTo>
                      <a:pt x="313" y="211"/>
                    </a:lnTo>
                    <a:lnTo>
                      <a:pt x="316" y="202"/>
                    </a:lnTo>
                    <a:lnTo>
                      <a:pt x="316" y="196"/>
                    </a:lnTo>
                    <a:lnTo>
                      <a:pt x="319" y="179"/>
                    </a:lnTo>
                    <a:lnTo>
                      <a:pt x="319" y="170"/>
                    </a:lnTo>
                    <a:lnTo>
                      <a:pt x="322" y="165"/>
                    </a:lnTo>
                    <a:lnTo>
                      <a:pt x="322" y="162"/>
                    </a:lnTo>
                    <a:lnTo>
                      <a:pt x="319" y="147"/>
                    </a:lnTo>
                    <a:lnTo>
                      <a:pt x="319" y="139"/>
                    </a:lnTo>
                    <a:lnTo>
                      <a:pt x="316" y="130"/>
                    </a:lnTo>
                    <a:lnTo>
                      <a:pt x="316" y="121"/>
                    </a:lnTo>
                    <a:lnTo>
                      <a:pt x="313" y="116"/>
                    </a:lnTo>
                    <a:lnTo>
                      <a:pt x="311" y="107"/>
                    </a:lnTo>
                    <a:lnTo>
                      <a:pt x="308" y="98"/>
                    </a:lnTo>
                    <a:lnTo>
                      <a:pt x="305" y="93"/>
                    </a:lnTo>
                    <a:lnTo>
                      <a:pt x="302" y="84"/>
                    </a:lnTo>
                    <a:lnTo>
                      <a:pt x="296" y="78"/>
                    </a:lnTo>
                    <a:lnTo>
                      <a:pt x="288" y="67"/>
                    </a:lnTo>
                    <a:lnTo>
                      <a:pt x="285" y="58"/>
                    </a:lnTo>
                    <a:lnTo>
                      <a:pt x="268" y="41"/>
                    </a:lnTo>
                    <a:lnTo>
                      <a:pt x="263" y="38"/>
                    </a:lnTo>
                    <a:lnTo>
                      <a:pt x="257" y="32"/>
                    </a:lnTo>
                    <a:lnTo>
                      <a:pt x="248" y="26"/>
                    </a:lnTo>
                    <a:lnTo>
                      <a:pt x="237" y="18"/>
                    </a:lnTo>
                    <a:lnTo>
                      <a:pt x="229" y="15"/>
                    </a:lnTo>
                    <a:lnTo>
                      <a:pt x="223" y="12"/>
                    </a:lnTo>
                    <a:lnTo>
                      <a:pt x="215" y="9"/>
                    </a:lnTo>
                    <a:lnTo>
                      <a:pt x="209" y="6"/>
                    </a:lnTo>
                    <a:lnTo>
                      <a:pt x="200" y="3"/>
                    </a:lnTo>
                    <a:lnTo>
                      <a:pt x="192" y="3"/>
                    </a:lnTo>
                    <a:lnTo>
                      <a:pt x="183" y="0"/>
                    </a:lnTo>
                    <a:lnTo>
                      <a:pt x="175" y="0"/>
                    </a:lnTo>
                    <a:lnTo>
                      <a:pt x="144" y="0"/>
                    </a:lnTo>
                    <a:lnTo>
                      <a:pt x="138" y="0"/>
                    </a:lnTo>
                    <a:lnTo>
                      <a:pt x="127" y="3"/>
                    </a:lnTo>
                    <a:lnTo>
                      <a:pt x="121" y="3"/>
                    </a:lnTo>
                    <a:lnTo>
                      <a:pt x="113" y="6"/>
                    </a:lnTo>
                    <a:lnTo>
                      <a:pt x="107" y="9"/>
                    </a:lnTo>
                    <a:lnTo>
                      <a:pt x="99" y="12"/>
                    </a:lnTo>
                    <a:lnTo>
                      <a:pt x="93" y="15"/>
                    </a:lnTo>
                    <a:lnTo>
                      <a:pt x="85" y="18"/>
                    </a:lnTo>
                    <a:lnTo>
                      <a:pt x="79" y="23"/>
                    </a:lnTo>
                    <a:lnTo>
                      <a:pt x="71" y="26"/>
                    </a:lnTo>
                    <a:lnTo>
                      <a:pt x="59" y="38"/>
                    </a:lnTo>
                    <a:lnTo>
                      <a:pt x="54" y="41"/>
                    </a:lnTo>
                    <a:lnTo>
                      <a:pt x="37" y="58"/>
                    </a:lnTo>
                    <a:lnTo>
                      <a:pt x="31" y="64"/>
                    </a:lnTo>
                    <a:lnTo>
                      <a:pt x="28" y="72"/>
                    </a:lnTo>
                    <a:lnTo>
                      <a:pt x="20" y="84"/>
                    </a:lnTo>
                    <a:lnTo>
                      <a:pt x="14" y="98"/>
                    </a:lnTo>
                    <a:lnTo>
                      <a:pt x="8" y="107"/>
                    </a:lnTo>
                    <a:lnTo>
                      <a:pt x="6" y="116"/>
                    </a:lnTo>
                    <a:lnTo>
                      <a:pt x="6" y="121"/>
                    </a:lnTo>
                    <a:lnTo>
                      <a:pt x="3" y="130"/>
                    </a:lnTo>
                    <a:lnTo>
                      <a:pt x="3" y="139"/>
                    </a:lnTo>
                    <a:lnTo>
                      <a:pt x="0" y="147"/>
                    </a:lnTo>
                    <a:lnTo>
                      <a:pt x="0" y="165"/>
                    </a:lnTo>
                    <a:lnTo>
                      <a:pt x="45" y="165"/>
                    </a:lnTo>
                    <a:lnTo>
                      <a:pt x="45" y="144"/>
                    </a:lnTo>
                    <a:lnTo>
                      <a:pt x="48" y="139"/>
                    </a:lnTo>
                    <a:lnTo>
                      <a:pt x="48" y="133"/>
                    </a:lnTo>
                    <a:lnTo>
                      <a:pt x="51" y="127"/>
                    </a:lnTo>
                    <a:lnTo>
                      <a:pt x="51" y="121"/>
                    </a:lnTo>
                    <a:lnTo>
                      <a:pt x="54" y="118"/>
                    </a:lnTo>
                    <a:lnTo>
                      <a:pt x="59" y="107"/>
                    </a:lnTo>
                    <a:lnTo>
                      <a:pt x="65" y="95"/>
                    </a:lnTo>
                    <a:lnTo>
                      <a:pt x="68" y="93"/>
                    </a:lnTo>
                    <a:lnTo>
                      <a:pt x="71" y="87"/>
                    </a:lnTo>
                    <a:lnTo>
                      <a:pt x="76" y="84"/>
                    </a:lnTo>
                    <a:lnTo>
                      <a:pt x="79" y="78"/>
                    </a:lnTo>
                    <a:lnTo>
                      <a:pt x="82" y="75"/>
                    </a:lnTo>
                    <a:lnTo>
                      <a:pt x="88" y="72"/>
                    </a:lnTo>
                    <a:lnTo>
                      <a:pt x="96" y="64"/>
                    </a:lnTo>
                    <a:lnTo>
                      <a:pt x="102" y="64"/>
                    </a:lnTo>
                    <a:lnTo>
                      <a:pt x="107" y="58"/>
                    </a:lnTo>
                    <a:lnTo>
                      <a:pt x="110" y="55"/>
                    </a:lnTo>
                    <a:lnTo>
                      <a:pt x="116" y="55"/>
                    </a:lnTo>
                    <a:lnTo>
                      <a:pt x="121" y="52"/>
                    </a:lnTo>
                    <a:lnTo>
                      <a:pt x="127" y="49"/>
                    </a:lnTo>
                    <a:lnTo>
                      <a:pt x="133" y="49"/>
                    </a:lnTo>
                    <a:lnTo>
                      <a:pt x="138" y="46"/>
                    </a:lnTo>
                    <a:lnTo>
                      <a:pt x="144" y="46"/>
                    </a:lnTo>
                    <a:lnTo>
                      <a:pt x="178" y="46"/>
                    </a:lnTo>
                    <a:lnTo>
                      <a:pt x="183" y="46"/>
                    </a:lnTo>
                    <a:lnTo>
                      <a:pt x="189" y="49"/>
                    </a:lnTo>
                    <a:lnTo>
                      <a:pt x="195" y="49"/>
                    </a:lnTo>
                    <a:lnTo>
                      <a:pt x="200" y="52"/>
                    </a:lnTo>
                    <a:lnTo>
                      <a:pt x="206" y="55"/>
                    </a:lnTo>
                    <a:lnTo>
                      <a:pt x="212" y="55"/>
                    </a:lnTo>
                    <a:lnTo>
                      <a:pt x="215" y="58"/>
                    </a:lnTo>
                    <a:lnTo>
                      <a:pt x="223" y="67"/>
                    </a:lnTo>
                    <a:lnTo>
                      <a:pt x="229" y="69"/>
                    </a:lnTo>
                    <a:lnTo>
                      <a:pt x="234" y="72"/>
                    </a:lnTo>
                    <a:lnTo>
                      <a:pt x="237" y="75"/>
                    </a:lnTo>
                    <a:lnTo>
                      <a:pt x="243" y="78"/>
                    </a:lnTo>
                    <a:lnTo>
                      <a:pt x="248" y="90"/>
                    </a:lnTo>
                    <a:lnTo>
                      <a:pt x="251" y="93"/>
                    </a:lnTo>
                    <a:lnTo>
                      <a:pt x="260" y="101"/>
                    </a:lnTo>
                    <a:lnTo>
                      <a:pt x="263" y="107"/>
                    </a:lnTo>
                    <a:lnTo>
                      <a:pt x="265" y="110"/>
                    </a:lnTo>
                    <a:lnTo>
                      <a:pt x="265" y="116"/>
                    </a:lnTo>
                    <a:lnTo>
                      <a:pt x="268" y="121"/>
                    </a:lnTo>
                    <a:lnTo>
                      <a:pt x="271" y="127"/>
                    </a:lnTo>
                    <a:lnTo>
                      <a:pt x="271" y="133"/>
                    </a:lnTo>
                    <a:lnTo>
                      <a:pt x="274" y="139"/>
                    </a:lnTo>
                    <a:lnTo>
                      <a:pt x="277" y="144"/>
                    </a:lnTo>
                    <a:lnTo>
                      <a:pt x="277" y="150"/>
                    </a:lnTo>
                    <a:lnTo>
                      <a:pt x="277" y="165"/>
                    </a:lnTo>
                    <a:lnTo>
                      <a:pt x="277" y="162"/>
                    </a:lnTo>
                    <a:lnTo>
                      <a:pt x="277" y="167"/>
                    </a:lnTo>
                    <a:lnTo>
                      <a:pt x="277" y="173"/>
                    </a:lnTo>
                    <a:lnTo>
                      <a:pt x="274" y="185"/>
                    </a:lnTo>
                    <a:lnTo>
                      <a:pt x="271" y="191"/>
                    </a:lnTo>
                    <a:lnTo>
                      <a:pt x="271" y="196"/>
                    </a:lnTo>
                    <a:lnTo>
                      <a:pt x="268" y="202"/>
                    </a:lnTo>
                    <a:lnTo>
                      <a:pt x="265" y="208"/>
                    </a:lnTo>
                    <a:lnTo>
                      <a:pt x="265" y="214"/>
                    </a:lnTo>
                    <a:lnTo>
                      <a:pt x="263" y="219"/>
                    </a:lnTo>
                    <a:lnTo>
                      <a:pt x="260" y="222"/>
                    </a:lnTo>
                    <a:lnTo>
                      <a:pt x="257" y="228"/>
                    </a:lnTo>
                    <a:lnTo>
                      <a:pt x="251" y="231"/>
                    </a:lnTo>
                    <a:lnTo>
                      <a:pt x="248" y="237"/>
                    </a:lnTo>
                    <a:lnTo>
                      <a:pt x="243" y="245"/>
                    </a:lnTo>
                    <a:lnTo>
                      <a:pt x="237" y="248"/>
                    </a:lnTo>
                    <a:lnTo>
                      <a:pt x="234" y="251"/>
                    </a:lnTo>
                    <a:lnTo>
                      <a:pt x="229" y="254"/>
                    </a:lnTo>
                    <a:lnTo>
                      <a:pt x="220" y="263"/>
                    </a:lnTo>
                    <a:lnTo>
                      <a:pt x="215" y="265"/>
                    </a:lnTo>
                    <a:lnTo>
                      <a:pt x="212" y="268"/>
                    </a:lnTo>
                    <a:lnTo>
                      <a:pt x="206" y="271"/>
                    </a:lnTo>
                    <a:lnTo>
                      <a:pt x="200" y="271"/>
                    </a:lnTo>
                    <a:lnTo>
                      <a:pt x="189" y="274"/>
                    </a:lnTo>
                    <a:lnTo>
                      <a:pt x="178" y="277"/>
                    </a:lnTo>
                    <a:lnTo>
                      <a:pt x="167" y="277"/>
                    </a:lnTo>
                    <a:lnTo>
                      <a:pt x="161" y="280"/>
                    </a:lnTo>
                    <a:lnTo>
                      <a:pt x="155" y="277"/>
                    </a:lnTo>
                    <a:lnTo>
                      <a:pt x="144" y="277"/>
                    </a:lnTo>
                    <a:lnTo>
                      <a:pt x="138" y="277"/>
                    </a:lnTo>
                    <a:lnTo>
                      <a:pt x="133" y="274"/>
                    </a:lnTo>
                    <a:lnTo>
                      <a:pt x="121" y="271"/>
                    </a:lnTo>
                    <a:lnTo>
                      <a:pt x="116" y="271"/>
                    </a:lnTo>
                    <a:lnTo>
                      <a:pt x="110" y="268"/>
                    </a:lnTo>
                    <a:lnTo>
                      <a:pt x="107" y="265"/>
                    </a:lnTo>
                    <a:lnTo>
                      <a:pt x="102" y="263"/>
                    </a:lnTo>
                    <a:lnTo>
                      <a:pt x="96" y="260"/>
                    </a:lnTo>
                    <a:lnTo>
                      <a:pt x="93" y="254"/>
                    </a:lnTo>
                    <a:lnTo>
                      <a:pt x="88" y="251"/>
                    </a:lnTo>
                    <a:lnTo>
                      <a:pt x="82" y="248"/>
                    </a:lnTo>
                    <a:lnTo>
                      <a:pt x="79" y="245"/>
                    </a:lnTo>
                    <a:lnTo>
                      <a:pt x="76" y="240"/>
                    </a:lnTo>
                    <a:lnTo>
                      <a:pt x="71" y="237"/>
                    </a:lnTo>
                    <a:lnTo>
                      <a:pt x="65" y="228"/>
                    </a:lnTo>
                    <a:lnTo>
                      <a:pt x="59" y="219"/>
                    </a:lnTo>
                    <a:lnTo>
                      <a:pt x="54" y="208"/>
                    </a:lnTo>
                    <a:lnTo>
                      <a:pt x="51" y="202"/>
                    </a:lnTo>
                    <a:lnTo>
                      <a:pt x="51" y="196"/>
                    </a:lnTo>
                    <a:lnTo>
                      <a:pt x="48" y="191"/>
                    </a:lnTo>
                    <a:lnTo>
                      <a:pt x="48" y="185"/>
                    </a:lnTo>
                    <a:lnTo>
                      <a:pt x="45" y="179"/>
                    </a:lnTo>
                    <a:lnTo>
                      <a:pt x="45" y="165"/>
                    </a:lnTo>
                    <a:lnTo>
                      <a:pt x="0" y="165"/>
                    </a:lnTo>
                    <a:close/>
                  </a:path>
                </a:pathLst>
              </a:custGeom>
              <a:solidFill>
                <a:srgbClr val="000000"/>
              </a:solidFill>
              <a:ln>
                <a:noFill/>
              </a:ln>
              <a:extLst>
                <a:ext uri="{91240B29-F687-4f45-9708-019B960494DF}">
                  <a14:hiddenLine xmlns:a14="http://schemas.microsoft.com/office/drawing/2010/main" xmlns="" w="9525">
                    <a:solidFill>
                      <a:srgbClr val="000000"/>
                    </a:solidFill>
                    <a:round/>
                    <a:headEnd/>
                    <a:tailEnd/>
                  </a14:hiddenLine>
                </a:ext>
              </a:extLst>
            </p:spPr>
            <p:txBody>
              <a:bodyPr/>
              <a:lstStyle/>
              <a:p>
                <a:endParaRPr lang="en-US"/>
              </a:p>
            </p:txBody>
          </p:sp>
          <p:sp>
            <p:nvSpPr>
              <p:cNvPr id="25" name="Freeform 67"/>
              <p:cNvSpPr>
                <a:spLocks/>
              </p:cNvSpPr>
              <p:nvPr/>
            </p:nvSpPr>
            <p:spPr bwMode="auto">
              <a:xfrm>
                <a:off x="594" y="1559"/>
                <a:ext cx="79" cy="87"/>
              </a:xfrm>
              <a:custGeom>
                <a:avLst/>
                <a:gdLst>
                  <a:gd name="T0" fmla="*/ 40 w 79"/>
                  <a:gd name="T1" fmla="*/ 61 h 87"/>
                  <a:gd name="T2" fmla="*/ 51 w 79"/>
                  <a:gd name="T3" fmla="*/ 70 h 87"/>
                  <a:gd name="T4" fmla="*/ 62 w 79"/>
                  <a:gd name="T5" fmla="*/ 67 h 87"/>
                  <a:gd name="T6" fmla="*/ 74 w 79"/>
                  <a:gd name="T7" fmla="*/ 58 h 87"/>
                  <a:gd name="T8" fmla="*/ 79 w 79"/>
                  <a:gd name="T9" fmla="*/ 49 h 87"/>
                  <a:gd name="T10" fmla="*/ 77 w 79"/>
                  <a:gd name="T11" fmla="*/ 35 h 87"/>
                  <a:gd name="T12" fmla="*/ 74 w 79"/>
                  <a:gd name="T13" fmla="*/ 29 h 87"/>
                  <a:gd name="T14" fmla="*/ 65 w 79"/>
                  <a:gd name="T15" fmla="*/ 23 h 87"/>
                  <a:gd name="T16" fmla="*/ 60 w 79"/>
                  <a:gd name="T17" fmla="*/ 12 h 87"/>
                  <a:gd name="T18" fmla="*/ 54 w 79"/>
                  <a:gd name="T19" fmla="*/ 9 h 87"/>
                  <a:gd name="T20" fmla="*/ 48 w 79"/>
                  <a:gd name="T21" fmla="*/ 3 h 87"/>
                  <a:gd name="T22" fmla="*/ 37 w 79"/>
                  <a:gd name="T23" fmla="*/ 0 h 87"/>
                  <a:gd name="T24" fmla="*/ 37 w 79"/>
                  <a:gd name="T25" fmla="*/ 0 h 87"/>
                  <a:gd name="T26" fmla="*/ 12 w 79"/>
                  <a:gd name="T27" fmla="*/ 6 h 87"/>
                  <a:gd name="T28" fmla="*/ 12 w 79"/>
                  <a:gd name="T29" fmla="*/ 6 h 87"/>
                  <a:gd name="T30" fmla="*/ 26 w 79"/>
                  <a:gd name="T31" fmla="*/ 0 h 87"/>
                  <a:gd name="T32" fmla="*/ 3 w 79"/>
                  <a:gd name="T33" fmla="*/ 21 h 87"/>
                  <a:gd name="T34" fmla="*/ 0 w 79"/>
                  <a:gd name="T35" fmla="*/ 23 h 87"/>
                  <a:gd name="T36" fmla="*/ 3 w 79"/>
                  <a:gd name="T37" fmla="*/ 58 h 87"/>
                  <a:gd name="T38" fmla="*/ 3 w 79"/>
                  <a:gd name="T39" fmla="*/ 67 h 87"/>
                  <a:gd name="T40" fmla="*/ 3 w 79"/>
                  <a:gd name="T41" fmla="*/ 67 h 87"/>
                  <a:gd name="T42" fmla="*/ 9 w 79"/>
                  <a:gd name="T43" fmla="*/ 78 h 87"/>
                  <a:gd name="T44" fmla="*/ 17 w 79"/>
                  <a:gd name="T45" fmla="*/ 84 h 87"/>
                  <a:gd name="T46" fmla="*/ 29 w 79"/>
                  <a:gd name="T47" fmla="*/ 87 h 87"/>
                  <a:gd name="T48" fmla="*/ 40 w 79"/>
                  <a:gd name="T49" fmla="*/ 81 h 87"/>
                  <a:gd name="T50" fmla="*/ 48 w 79"/>
                  <a:gd name="T51" fmla="*/ 72 h 87"/>
                  <a:gd name="T52" fmla="*/ 48 w 79"/>
                  <a:gd name="T53" fmla="*/ 61 h 87"/>
                  <a:gd name="T54" fmla="*/ 48 w 79"/>
                  <a:gd name="T55" fmla="*/ 49 h 87"/>
                  <a:gd name="T56" fmla="*/ 46 w 79"/>
                  <a:gd name="T57" fmla="*/ 32 h 87"/>
                  <a:gd name="T58" fmla="*/ 46 w 79"/>
                  <a:gd name="T59" fmla="*/ 32 h 87"/>
                  <a:gd name="T60" fmla="*/ 37 w 79"/>
                  <a:gd name="T61" fmla="*/ 44 h 87"/>
                  <a:gd name="T62" fmla="*/ 31 w 79"/>
                  <a:gd name="T63" fmla="*/ 46 h 87"/>
                  <a:gd name="T64" fmla="*/ 37 w 79"/>
                  <a:gd name="T65" fmla="*/ 44 h 87"/>
                  <a:gd name="T66" fmla="*/ 46 w 79"/>
                  <a:gd name="T67" fmla="*/ 35 h 87"/>
                  <a:gd name="T68" fmla="*/ 31 w 79"/>
                  <a:gd name="T69" fmla="*/ 46 h 87"/>
                  <a:gd name="T70" fmla="*/ 29 w 79"/>
                  <a:gd name="T71" fmla="*/ 46 h 87"/>
                  <a:gd name="T72" fmla="*/ 29 w 79"/>
                  <a:gd name="T73" fmla="*/ 46 h 87"/>
                  <a:gd name="T74" fmla="*/ 23 w 79"/>
                  <a:gd name="T75" fmla="*/ 44 h 87"/>
                  <a:gd name="T76" fmla="*/ 29 w 79"/>
                  <a:gd name="T77" fmla="*/ 49 h 87"/>
                  <a:gd name="T78" fmla="*/ 34 w 79"/>
                  <a:gd name="T79" fmla="*/ 52 h 87"/>
                  <a:gd name="T80" fmla="*/ 37 w 79"/>
                  <a:gd name="T81" fmla="*/ 61 h 87"/>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w 79"/>
                  <a:gd name="T124" fmla="*/ 0 h 87"/>
                  <a:gd name="T125" fmla="*/ 79 w 79"/>
                  <a:gd name="T126" fmla="*/ 87 h 87"/>
                </a:gdLst>
                <a:ahLst/>
                <a:cxnLst>
                  <a:cxn ang="T82">
                    <a:pos x="T0" y="T1"/>
                  </a:cxn>
                  <a:cxn ang="T83">
                    <a:pos x="T2" y="T3"/>
                  </a:cxn>
                  <a:cxn ang="T84">
                    <a:pos x="T4" y="T5"/>
                  </a:cxn>
                  <a:cxn ang="T85">
                    <a:pos x="T6" y="T7"/>
                  </a:cxn>
                  <a:cxn ang="T86">
                    <a:pos x="T8" y="T9"/>
                  </a:cxn>
                  <a:cxn ang="T87">
                    <a:pos x="T10" y="T11"/>
                  </a:cxn>
                  <a:cxn ang="T88">
                    <a:pos x="T12" y="T13"/>
                  </a:cxn>
                  <a:cxn ang="T89">
                    <a:pos x="T14" y="T15"/>
                  </a:cxn>
                  <a:cxn ang="T90">
                    <a:pos x="T16" y="T17"/>
                  </a:cxn>
                  <a:cxn ang="T91">
                    <a:pos x="T18" y="T19"/>
                  </a:cxn>
                  <a:cxn ang="T92">
                    <a:pos x="T20" y="T21"/>
                  </a:cxn>
                  <a:cxn ang="T93">
                    <a:pos x="T22" y="T23"/>
                  </a:cxn>
                  <a:cxn ang="T94">
                    <a:pos x="T24" y="T25"/>
                  </a:cxn>
                  <a:cxn ang="T95">
                    <a:pos x="T26" y="T27"/>
                  </a:cxn>
                  <a:cxn ang="T96">
                    <a:pos x="T28" y="T29"/>
                  </a:cxn>
                  <a:cxn ang="T97">
                    <a:pos x="T30" y="T31"/>
                  </a:cxn>
                  <a:cxn ang="T98">
                    <a:pos x="T32" y="T33"/>
                  </a:cxn>
                  <a:cxn ang="T99">
                    <a:pos x="T34" y="T35"/>
                  </a:cxn>
                  <a:cxn ang="T100">
                    <a:pos x="T36" y="T37"/>
                  </a:cxn>
                  <a:cxn ang="T101">
                    <a:pos x="T38" y="T39"/>
                  </a:cxn>
                  <a:cxn ang="T102">
                    <a:pos x="T40" y="T41"/>
                  </a:cxn>
                  <a:cxn ang="T103">
                    <a:pos x="T42" y="T43"/>
                  </a:cxn>
                  <a:cxn ang="T104">
                    <a:pos x="T44" y="T45"/>
                  </a:cxn>
                  <a:cxn ang="T105">
                    <a:pos x="T46" y="T47"/>
                  </a:cxn>
                  <a:cxn ang="T106">
                    <a:pos x="T48" y="T49"/>
                  </a:cxn>
                  <a:cxn ang="T107">
                    <a:pos x="T50" y="T51"/>
                  </a:cxn>
                  <a:cxn ang="T108">
                    <a:pos x="T52" y="T53"/>
                  </a:cxn>
                  <a:cxn ang="T109">
                    <a:pos x="T54" y="T55"/>
                  </a:cxn>
                  <a:cxn ang="T110">
                    <a:pos x="T56" y="T57"/>
                  </a:cxn>
                  <a:cxn ang="T111">
                    <a:pos x="T58" y="T59"/>
                  </a:cxn>
                  <a:cxn ang="T112">
                    <a:pos x="T60" y="T61"/>
                  </a:cxn>
                  <a:cxn ang="T113">
                    <a:pos x="T62" y="T63"/>
                  </a:cxn>
                  <a:cxn ang="T114">
                    <a:pos x="T64" y="T65"/>
                  </a:cxn>
                  <a:cxn ang="T115">
                    <a:pos x="T66" y="T67"/>
                  </a:cxn>
                  <a:cxn ang="T116">
                    <a:pos x="T68" y="T69"/>
                  </a:cxn>
                  <a:cxn ang="T117">
                    <a:pos x="T70" y="T71"/>
                  </a:cxn>
                  <a:cxn ang="T118">
                    <a:pos x="T72" y="T73"/>
                  </a:cxn>
                  <a:cxn ang="T119">
                    <a:pos x="T74" y="T75"/>
                  </a:cxn>
                  <a:cxn ang="T120">
                    <a:pos x="T76" y="T77"/>
                  </a:cxn>
                  <a:cxn ang="T121">
                    <a:pos x="T78" y="T79"/>
                  </a:cxn>
                  <a:cxn ang="T122">
                    <a:pos x="T80" y="T81"/>
                  </a:cxn>
                </a:cxnLst>
                <a:rect l="T123" t="T124" r="T125" b="T126"/>
                <a:pathLst>
                  <a:path w="79" h="87">
                    <a:moveTo>
                      <a:pt x="37" y="58"/>
                    </a:moveTo>
                    <a:lnTo>
                      <a:pt x="40" y="61"/>
                    </a:lnTo>
                    <a:lnTo>
                      <a:pt x="48" y="67"/>
                    </a:lnTo>
                    <a:lnTo>
                      <a:pt x="51" y="70"/>
                    </a:lnTo>
                    <a:lnTo>
                      <a:pt x="57" y="70"/>
                    </a:lnTo>
                    <a:lnTo>
                      <a:pt x="62" y="67"/>
                    </a:lnTo>
                    <a:lnTo>
                      <a:pt x="68" y="64"/>
                    </a:lnTo>
                    <a:lnTo>
                      <a:pt x="74" y="58"/>
                    </a:lnTo>
                    <a:lnTo>
                      <a:pt x="77" y="55"/>
                    </a:lnTo>
                    <a:lnTo>
                      <a:pt x="79" y="49"/>
                    </a:lnTo>
                    <a:lnTo>
                      <a:pt x="79" y="41"/>
                    </a:lnTo>
                    <a:lnTo>
                      <a:pt x="77" y="35"/>
                    </a:lnTo>
                    <a:lnTo>
                      <a:pt x="74" y="32"/>
                    </a:lnTo>
                    <a:lnTo>
                      <a:pt x="74" y="29"/>
                    </a:lnTo>
                    <a:lnTo>
                      <a:pt x="68" y="23"/>
                    </a:lnTo>
                    <a:lnTo>
                      <a:pt x="65" y="23"/>
                    </a:lnTo>
                    <a:lnTo>
                      <a:pt x="62" y="18"/>
                    </a:lnTo>
                    <a:lnTo>
                      <a:pt x="60" y="12"/>
                    </a:lnTo>
                    <a:lnTo>
                      <a:pt x="57" y="9"/>
                    </a:lnTo>
                    <a:lnTo>
                      <a:pt x="54" y="9"/>
                    </a:lnTo>
                    <a:lnTo>
                      <a:pt x="48" y="6"/>
                    </a:lnTo>
                    <a:lnTo>
                      <a:pt x="48" y="3"/>
                    </a:lnTo>
                    <a:lnTo>
                      <a:pt x="46" y="3"/>
                    </a:lnTo>
                    <a:lnTo>
                      <a:pt x="37" y="0"/>
                    </a:lnTo>
                    <a:lnTo>
                      <a:pt x="40" y="0"/>
                    </a:lnTo>
                    <a:lnTo>
                      <a:pt x="37" y="0"/>
                    </a:lnTo>
                    <a:lnTo>
                      <a:pt x="26" y="0"/>
                    </a:lnTo>
                    <a:lnTo>
                      <a:pt x="12" y="6"/>
                    </a:lnTo>
                    <a:lnTo>
                      <a:pt x="9" y="9"/>
                    </a:lnTo>
                    <a:lnTo>
                      <a:pt x="12" y="6"/>
                    </a:lnTo>
                    <a:lnTo>
                      <a:pt x="20" y="0"/>
                    </a:lnTo>
                    <a:lnTo>
                      <a:pt x="26" y="0"/>
                    </a:lnTo>
                    <a:lnTo>
                      <a:pt x="14" y="3"/>
                    </a:lnTo>
                    <a:lnTo>
                      <a:pt x="3" y="21"/>
                    </a:lnTo>
                    <a:lnTo>
                      <a:pt x="3" y="23"/>
                    </a:lnTo>
                    <a:lnTo>
                      <a:pt x="0" y="23"/>
                    </a:lnTo>
                    <a:lnTo>
                      <a:pt x="0" y="55"/>
                    </a:lnTo>
                    <a:lnTo>
                      <a:pt x="3" y="58"/>
                    </a:lnTo>
                    <a:lnTo>
                      <a:pt x="3" y="61"/>
                    </a:lnTo>
                    <a:lnTo>
                      <a:pt x="3" y="67"/>
                    </a:lnTo>
                    <a:lnTo>
                      <a:pt x="3" y="70"/>
                    </a:lnTo>
                    <a:lnTo>
                      <a:pt x="3" y="67"/>
                    </a:lnTo>
                    <a:lnTo>
                      <a:pt x="6" y="72"/>
                    </a:lnTo>
                    <a:lnTo>
                      <a:pt x="9" y="78"/>
                    </a:lnTo>
                    <a:lnTo>
                      <a:pt x="12" y="81"/>
                    </a:lnTo>
                    <a:lnTo>
                      <a:pt x="17" y="84"/>
                    </a:lnTo>
                    <a:lnTo>
                      <a:pt x="23" y="87"/>
                    </a:lnTo>
                    <a:lnTo>
                      <a:pt x="29" y="87"/>
                    </a:lnTo>
                    <a:lnTo>
                      <a:pt x="34" y="84"/>
                    </a:lnTo>
                    <a:lnTo>
                      <a:pt x="40" y="81"/>
                    </a:lnTo>
                    <a:lnTo>
                      <a:pt x="43" y="78"/>
                    </a:lnTo>
                    <a:lnTo>
                      <a:pt x="48" y="72"/>
                    </a:lnTo>
                    <a:lnTo>
                      <a:pt x="48" y="67"/>
                    </a:lnTo>
                    <a:lnTo>
                      <a:pt x="48" y="61"/>
                    </a:lnTo>
                    <a:lnTo>
                      <a:pt x="48" y="58"/>
                    </a:lnTo>
                    <a:lnTo>
                      <a:pt x="48" y="49"/>
                    </a:lnTo>
                    <a:lnTo>
                      <a:pt x="46" y="46"/>
                    </a:lnTo>
                    <a:lnTo>
                      <a:pt x="46" y="32"/>
                    </a:lnTo>
                    <a:lnTo>
                      <a:pt x="46" y="35"/>
                    </a:lnTo>
                    <a:lnTo>
                      <a:pt x="46" y="32"/>
                    </a:lnTo>
                    <a:lnTo>
                      <a:pt x="37" y="44"/>
                    </a:lnTo>
                    <a:lnTo>
                      <a:pt x="29" y="46"/>
                    </a:lnTo>
                    <a:lnTo>
                      <a:pt x="31" y="46"/>
                    </a:lnTo>
                    <a:lnTo>
                      <a:pt x="34" y="46"/>
                    </a:lnTo>
                    <a:lnTo>
                      <a:pt x="37" y="44"/>
                    </a:lnTo>
                    <a:lnTo>
                      <a:pt x="43" y="38"/>
                    </a:lnTo>
                    <a:lnTo>
                      <a:pt x="46" y="35"/>
                    </a:lnTo>
                    <a:lnTo>
                      <a:pt x="43" y="38"/>
                    </a:lnTo>
                    <a:lnTo>
                      <a:pt x="31" y="46"/>
                    </a:lnTo>
                    <a:lnTo>
                      <a:pt x="26" y="46"/>
                    </a:lnTo>
                    <a:lnTo>
                      <a:pt x="29" y="46"/>
                    </a:lnTo>
                    <a:lnTo>
                      <a:pt x="26" y="44"/>
                    </a:lnTo>
                    <a:lnTo>
                      <a:pt x="29" y="46"/>
                    </a:lnTo>
                    <a:lnTo>
                      <a:pt x="23" y="44"/>
                    </a:lnTo>
                    <a:lnTo>
                      <a:pt x="29" y="49"/>
                    </a:lnTo>
                    <a:lnTo>
                      <a:pt x="26" y="46"/>
                    </a:lnTo>
                    <a:lnTo>
                      <a:pt x="34" y="52"/>
                    </a:lnTo>
                    <a:lnTo>
                      <a:pt x="34" y="55"/>
                    </a:lnTo>
                    <a:lnTo>
                      <a:pt x="37" y="61"/>
                    </a:lnTo>
                    <a:lnTo>
                      <a:pt x="37" y="58"/>
                    </a:lnTo>
                    <a:close/>
                  </a:path>
                </a:pathLst>
              </a:custGeom>
              <a:solidFill>
                <a:srgbClr val="000000"/>
              </a:solidFill>
              <a:ln>
                <a:noFill/>
              </a:ln>
              <a:extLst>
                <a:ext uri="{91240B29-F687-4f45-9708-019B960494DF}">
                  <a14:hiddenLine xmlns:a14="http://schemas.microsoft.com/office/drawing/2010/main" xmlns="" w="9525">
                    <a:solidFill>
                      <a:srgbClr val="000000"/>
                    </a:solidFill>
                    <a:round/>
                    <a:headEnd/>
                    <a:tailEnd/>
                  </a14:hiddenLine>
                </a:ext>
              </a:extLst>
            </p:spPr>
            <p:txBody>
              <a:bodyPr/>
              <a:lstStyle/>
              <a:p>
                <a:endParaRPr lang="en-US"/>
              </a:p>
            </p:txBody>
          </p:sp>
          <p:sp>
            <p:nvSpPr>
              <p:cNvPr id="26" name="Freeform 68"/>
              <p:cNvSpPr>
                <a:spLocks/>
              </p:cNvSpPr>
              <p:nvPr/>
            </p:nvSpPr>
            <p:spPr bwMode="auto">
              <a:xfrm>
                <a:off x="566" y="1597"/>
                <a:ext cx="82" cy="89"/>
              </a:xfrm>
              <a:custGeom>
                <a:avLst/>
                <a:gdLst>
                  <a:gd name="T0" fmla="*/ 37 w 82"/>
                  <a:gd name="T1" fmla="*/ 23 h 89"/>
                  <a:gd name="T2" fmla="*/ 20 w 82"/>
                  <a:gd name="T3" fmla="*/ 20 h 89"/>
                  <a:gd name="T4" fmla="*/ 9 w 82"/>
                  <a:gd name="T5" fmla="*/ 26 h 89"/>
                  <a:gd name="T6" fmla="*/ 0 w 82"/>
                  <a:gd name="T7" fmla="*/ 34 h 89"/>
                  <a:gd name="T8" fmla="*/ 3 w 82"/>
                  <a:gd name="T9" fmla="*/ 55 h 89"/>
                  <a:gd name="T10" fmla="*/ 6 w 82"/>
                  <a:gd name="T11" fmla="*/ 60 h 89"/>
                  <a:gd name="T12" fmla="*/ 11 w 82"/>
                  <a:gd name="T13" fmla="*/ 63 h 89"/>
                  <a:gd name="T14" fmla="*/ 23 w 82"/>
                  <a:gd name="T15" fmla="*/ 75 h 89"/>
                  <a:gd name="T16" fmla="*/ 26 w 82"/>
                  <a:gd name="T17" fmla="*/ 81 h 89"/>
                  <a:gd name="T18" fmla="*/ 31 w 82"/>
                  <a:gd name="T19" fmla="*/ 83 h 89"/>
                  <a:gd name="T20" fmla="*/ 34 w 82"/>
                  <a:gd name="T21" fmla="*/ 83 h 89"/>
                  <a:gd name="T22" fmla="*/ 45 w 82"/>
                  <a:gd name="T23" fmla="*/ 89 h 89"/>
                  <a:gd name="T24" fmla="*/ 57 w 82"/>
                  <a:gd name="T25" fmla="*/ 89 h 89"/>
                  <a:gd name="T26" fmla="*/ 65 w 82"/>
                  <a:gd name="T27" fmla="*/ 86 h 89"/>
                  <a:gd name="T28" fmla="*/ 71 w 82"/>
                  <a:gd name="T29" fmla="*/ 83 h 89"/>
                  <a:gd name="T30" fmla="*/ 76 w 82"/>
                  <a:gd name="T31" fmla="*/ 69 h 89"/>
                  <a:gd name="T32" fmla="*/ 79 w 82"/>
                  <a:gd name="T33" fmla="*/ 60 h 89"/>
                  <a:gd name="T34" fmla="*/ 79 w 82"/>
                  <a:gd name="T35" fmla="*/ 60 h 89"/>
                  <a:gd name="T36" fmla="*/ 82 w 82"/>
                  <a:gd name="T37" fmla="*/ 46 h 89"/>
                  <a:gd name="T38" fmla="*/ 79 w 82"/>
                  <a:gd name="T39" fmla="*/ 40 h 89"/>
                  <a:gd name="T40" fmla="*/ 79 w 82"/>
                  <a:gd name="T41" fmla="*/ 37 h 89"/>
                  <a:gd name="T42" fmla="*/ 76 w 82"/>
                  <a:gd name="T43" fmla="*/ 26 h 89"/>
                  <a:gd name="T44" fmla="*/ 76 w 82"/>
                  <a:gd name="T45" fmla="*/ 14 h 89"/>
                  <a:gd name="T46" fmla="*/ 68 w 82"/>
                  <a:gd name="T47" fmla="*/ 6 h 89"/>
                  <a:gd name="T48" fmla="*/ 57 w 82"/>
                  <a:gd name="T49" fmla="*/ 0 h 89"/>
                  <a:gd name="T50" fmla="*/ 45 w 82"/>
                  <a:gd name="T51" fmla="*/ 3 h 89"/>
                  <a:gd name="T52" fmla="*/ 37 w 82"/>
                  <a:gd name="T53" fmla="*/ 11 h 89"/>
                  <a:gd name="T54" fmla="*/ 31 w 82"/>
                  <a:gd name="T55" fmla="*/ 23 h 89"/>
                  <a:gd name="T56" fmla="*/ 34 w 82"/>
                  <a:gd name="T57" fmla="*/ 37 h 89"/>
                  <a:gd name="T58" fmla="*/ 37 w 82"/>
                  <a:gd name="T59" fmla="*/ 43 h 89"/>
                  <a:gd name="T60" fmla="*/ 37 w 82"/>
                  <a:gd name="T61" fmla="*/ 46 h 89"/>
                  <a:gd name="T62" fmla="*/ 37 w 82"/>
                  <a:gd name="T63" fmla="*/ 52 h 89"/>
                  <a:gd name="T64" fmla="*/ 37 w 82"/>
                  <a:gd name="T65" fmla="*/ 49 h 89"/>
                  <a:gd name="T66" fmla="*/ 34 w 82"/>
                  <a:gd name="T67" fmla="*/ 60 h 89"/>
                  <a:gd name="T68" fmla="*/ 34 w 82"/>
                  <a:gd name="T69" fmla="*/ 57 h 89"/>
                  <a:gd name="T70" fmla="*/ 40 w 82"/>
                  <a:gd name="T71" fmla="*/ 49 h 89"/>
                  <a:gd name="T72" fmla="*/ 54 w 82"/>
                  <a:gd name="T73" fmla="*/ 43 h 89"/>
                  <a:gd name="T74" fmla="*/ 57 w 82"/>
                  <a:gd name="T75" fmla="*/ 43 h 89"/>
                  <a:gd name="T76" fmla="*/ 54 w 82"/>
                  <a:gd name="T77" fmla="*/ 43 h 89"/>
                  <a:gd name="T78" fmla="*/ 57 w 82"/>
                  <a:gd name="T79" fmla="*/ 43 h 89"/>
                  <a:gd name="T80" fmla="*/ 57 w 82"/>
                  <a:gd name="T81" fmla="*/ 43 h 89"/>
                  <a:gd name="T82" fmla="*/ 40 w 82"/>
                  <a:gd name="T83" fmla="*/ 29 h 89"/>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w 82"/>
                  <a:gd name="T127" fmla="*/ 0 h 89"/>
                  <a:gd name="T128" fmla="*/ 82 w 82"/>
                  <a:gd name="T129" fmla="*/ 89 h 89"/>
                </a:gdLst>
                <a:ahLst/>
                <a:cxnLst>
                  <a:cxn ang="T84">
                    <a:pos x="T0" y="T1"/>
                  </a:cxn>
                  <a:cxn ang="T85">
                    <a:pos x="T2" y="T3"/>
                  </a:cxn>
                  <a:cxn ang="T86">
                    <a:pos x="T4" y="T5"/>
                  </a:cxn>
                  <a:cxn ang="T87">
                    <a:pos x="T6" y="T7"/>
                  </a:cxn>
                  <a:cxn ang="T88">
                    <a:pos x="T8" y="T9"/>
                  </a:cxn>
                  <a:cxn ang="T89">
                    <a:pos x="T10" y="T11"/>
                  </a:cxn>
                  <a:cxn ang="T90">
                    <a:pos x="T12" y="T13"/>
                  </a:cxn>
                  <a:cxn ang="T91">
                    <a:pos x="T14" y="T15"/>
                  </a:cxn>
                  <a:cxn ang="T92">
                    <a:pos x="T16" y="T17"/>
                  </a:cxn>
                  <a:cxn ang="T93">
                    <a:pos x="T18" y="T19"/>
                  </a:cxn>
                  <a:cxn ang="T94">
                    <a:pos x="T20" y="T21"/>
                  </a:cxn>
                  <a:cxn ang="T95">
                    <a:pos x="T22" y="T23"/>
                  </a:cxn>
                  <a:cxn ang="T96">
                    <a:pos x="T24" y="T25"/>
                  </a:cxn>
                  <a:cxn ang="T97">
                    <a:pos x="T26" y="T27"/>
                  </a:cxn>
                  <a:cxn ang="T98">
                    <a:pos x="T28" y="T29"/>
                  </a:cxn>
                  <a:cxn ang="T99">
                    <a:pos x="T30" y="T31"/>
                  </a:cxn>
                  <a:cxn ang="T100">
                    <a:pos x="T32" y="T33"/>
                  </a:cxn>
                  <a:cxn ang="T101">
                    <a:pos x="T34" y="T35"/>
                  </a:cxn>
                  <a:cxn ang="T102">
                    <a:pos x="T36" y="T37"/>
                  </a:cxn>
                  <a:cxn ang="T103">
                    <a:pos x="T38" y="T39"/>
                  </a:cxn>
                  <a:cxn ang="T104">
                    <a:pos x="T40" y="T41"/>
                  </a:cxn>
                  <a:cxn ang="T105">
                    <a:pos x="T42" y="T43"/>
                  </a:cxn>
                  <a:cxn ang="T106">
                    <a:pos x="T44" y="T45"/>
                  </a:cxn>
                  <a:cxn ang="T107">
                    <a:pos x="T46" y="T47"/>
                  </a:cxn>
                  <a:cxn ang="T108">
                    <a:pos x="T48" y="T49"/>
                  </a:cxn>
                  <a:cxn ang="T109">
                    <a:pos x="T50" y="T51"/>
                  </a:cxn>
                  <a:cxn ang="T110">
                    <a:pos x="T52" y="T53"/>
                  </a:cxn>
                  <a:cxn ang="T111">
                    <a:pos x="T54" y="T55"/>
                  </a:cxn>
                  <a:cxn ang="T112">
                    <a:pos x="T56" y="T57"/>
                  </a:cxn>
                  <a:cxn ang="T113">
                    <a:pos x="T58" y="T59"/>
                  </a:cxn>
                  <a:cxn ang="T114">
                    <a:pos x="T60" y="T61"/>
                  </a:cxn>
                  <a:cxn ang="T115">
                    <a:pos x="T62" y="T63"/>
                  </a:cxn>
                  <a:cxn ang="T116">
                    <a:pos x="T64" y="T65"/>
                  </a:cxn>
                  <a:cxn ang="T117">
                    <a:pos x="T66" y="T67"/>
                  </a:cxn>
                  <a:cxn ang="T118">
                    <a:pos x="T68" y="T69"/>
                  </a:cxn>
                  <a:cxn ang="T119">
                    <a:pos x="T70" y="T71"/>
                  </a:cxn>
                  <a:cxn ang="T120">
                    <a:pos x="T72" y="T73"/>
                  </a:cxn>
                  <a:cxn ang="T121">
                    <a:pos x="T74" y="T75"/>
                  </a:cxn>
                  <a:cxn ang="T122">
                    <a:pos x="T76" y="T77"/>
                  </a:cxn>
                  <a:cxn ang="T123">
                    <a:pos x="T78" y="T79"/>
                  </a:cxn>
                  <a:cxn ang="T124">
                    <a:pos x="T80" y="T81"/>
                  </a:cxn>
                  <a:cxn ang="T125">
                    <a:pos x="T82" y="T83"/>
                  </a:cxn>
                </a:cxnLst>
                <a:rect l="T126" t="T127" r="T128" b="T129"/>
                <a:pathLst>
                  <a:path w="82" h="89">
                    <a:moveTo>
                      <a:pt x="40" y="29"/>
                    </a:moveTo>
                    <a:lnTo>
                      <a:pt x="37" y="23"/>
                    </a:lnTo>
                    <a:lnTo>
                      <a:pt x="31" y="20"/>
                    </a:lnTo>
                    <a:lnTo>
                      <a:pt x="20" y="20"/>
                    </a:lnTo>
                    <a:lnTo>
                      <a:pt x="14" y="23"/>
                    </a:lnTo>
                    <a:lnTo>
                      <a:pt x="9" y="26"/>
                    </a:lnTo>
                    <a:lnTo>
                      <a:pt x="6" y="32"/>
                    </a:lnTo>
                    <a:lnTo>
                      <a:pt x="0" y="34"/>
                    </a:lnTo>
                    <a:lnTo>
                      <a:pt x="0" y="46"/>
                    </a:lnTo>
                    <a:lnTo>
                      <a:pt x="3" y="55"/>
                    </a:lnTo>
                    <a:lnTo>
                      <a:pt x="6" y="57"/>
                    </a:lnTo>
                    <a:lnTo>
                      <a:pt x="6" y="60"/>
                    </a:lnTo>
                    <a:lnTo>
                      <a:pt x="9" y="60"/>
                    </a:lnTo>
                    <a:lnTo>
                      <a:pt x="11" y="63"/>
                    </a:lnTo>
                    <a:lnTo>
                      <a:pt x="11" y="66"/>
                    </a:lnTo>
                    <a:lnTo>
                      <a:pt x="23" y="75"/>
                    </a:lnTo>
                    <a:lnTo>
                      <a:pt x="26" y="81"/>
                    </a:lnTo>
                    <a:lnTo>
                      <a:pt x="31" y="81"/>
                    </a:lnTo>
                    <a:lnTo>
                      <a:pt x="31" y="83"/>
                    </a:lnTo>
                    <a:lnTo>
                      <a:pt x="34" y="83"/>
                    </a:lnTo>
                    <a:lnTo>
                      <a:pt x="37" y="86"/>
                    </a:lnTo>
                    <a:lnTo>
                      <a:pt x="45" y="89"/>
                    </a:lnTo>
                    <a:lnTo>
                      <a:pt x="51" y="89"/>
                    </a:lnTo>
                    <a:lnTo>
                      <a:pt x="57" y="89"/>
                    </a:lnTo>
                    <a:lnTo>
                      <a:pt x="59" y="89"/>
                    </a:lnTo>
                    <a:lnTo>
                      <a:pt x="65" y="86"/>
                    </a:lnTo>
                    <a:lnTo>
                      <a:pt x="71" y="83"/>
                    </a:lnTo>
                    <a:lnTo>
                      <a:pt x="74" y="81"/>
                    </a:lnTo>
                    <a:lnTo>
                      <a:pt x="76" y="69"/>
                    </a:lnTo>
                    <a:lnTo>
                      <a:pt x="79" y="66"/>
                    </a:lnTo>
                    <a:lnTo>
                      <a:pt x="79" y="60"/>
                    </a:lnTo>
                    <a:lnTo>
                      <a:pt x="79" y="66"/>
                    </a:lnTo>
                    <a:lnTo>
                      <a:pt x="79" y="60"/>
                    </a:lnTo>
                    <a:lnTo>
                      <a:pt x="82" y="55"/>
                    </a:lnTo>
                    <a:lnTo>
                      <a:pt x="82" y="46"/>
                    </a:lnTo>
                    <a:lnTo>
                      <a:pt x="79" y="43"/>
                    </a:lnTo>
                    <a:lnTo>
                      <a:pt x="79" y="40"/>
                    </a:lnTo>
                    <a:lnTo>
                      <a:pt x="82" y="40"/>
                    </a:lnTo>
                    <a:lnTo>
                      <a:pt x="79" y="37"/>
                    </a:lnTo>
                    <a:lnTo>
                      <a:pt x="79" y="32"/>
                    </a:lnTo>
                    <a:lnTo>
                      <a:pt x="76" y="26"/>
                    </a:lnTo>
                    <a:lnTo>
                      <a:pt x="76" y="20"/>
                    </a:lnTo>
                    <a:lnTo>
                      <a:pt x="76" y="14"/>
                    </a:lnTo>
                    <a:lnTo>
                      <a:pt x="71" y="11"/>
                    </a:lnTo>
                    <a:lnTo>
                      <a:pt x="68" y="6"/>
                    </a:lnTo>
                    <a:lnTo>
                      <a:pt x="62" y="3"/>
                    </a:lnTo>
                    <a:lnTo>
                      <a:pt x="57" y="0"/>
                    </a:lnTo>
                    <a:lnTo>
                      <a:pt x="51" y="3"/>
                    </a:lnTo>
                    <a:lnTo>
                      <a:pt x="45" y="3"/>
                    </a:lnTo>
                    <a:lnTo>
                      <a:pt x="40" y="8"/>
                    </a:lnTo>
                    <a:lnTo>
                      <a:pt x="37" y="11"/>
                    </a:lnTo>
                    <a:lnTo>
                      <a:pt x="34" y="17"/>
                    </a:lnTo>
                    <a:lnTo>
                      <a:pt x="31" y="23"/>
                    </a:lnTo>
                    <a:lnTo>
                      <a:pt x="34" y="29"/>
                    </a:lnTo>
                    <a:lnTo>
                      <a:pt x="34" y="37"/>
                    </a:lnTo>
                    <a:lnTo>
                      <a:pt x="34" y="43"/>
                    </a:lnTo>
                    <a:lnTo>
                      <a:pt x="37" y="43"/>
                    </a:lnTo>
                    <a:lnTo>
                      <a:pt x="34" y="43"/>
                    </a:lnTo>
                    <a:lnTo>
                      <a:pt x="37" y="46"/>
                    </a:lnTo>
                    <a:lnTo>
                      <a:pt x="37" y="55"/>
                    </a:lnTo>
                    <a:lnTo>
                      <a:pt x="37" y="52"/>
                    </a:lnTo>
                    <a:lnTo>
                      <a:pt x="37" y="55"/>
                    </a:lnTo>
                    <a:lnTo>
                      <a:pt x="37" y="49"/>
                    </a:lnTo>
                    <a:lnTo>
                      <a:pt x="37" y="52"/>
                    </a:lnTo>
                    <a:lnTo>
                      <a:pt x="34" y="60"/>
                    </a:lnTo>
                    <a:lnTo>
                      <a:pt x="37" y="55"/>
                    </a:lnTo>
                    <a:lnTo>
                      <a:pt x="34" y="57"/>
                    </a:lnTo>
                    <a:lnTo>
                      <a:pt x="37" y="55"/>
                    </a:lnTo>
                    <a:lnTo>
                      <a:pt x="40" y="49"/>
                    </a:lnTo>
                    <a:lnTo>
                      <a:pt x="48" y="43"/>
                    </a:lnTo>
                    <a:lnTo>
                      <a:pt x="54" y="43"/>
                    </a:lnTo>
                    <a:lnTo>
                      <a:pt x="57" y="43"/>
                    </a:lnTo>
                    <a:lnTo>
                      <a:pt x="54" y="43"/>
                    </a:lnTo>
                    <a:lnTo>
                      <a:pt x="59" y="46"/>
                    </a:lnTo>
                    <a:lnTo>
                      <a:pt x="57" y="43"/>
                    </a:lnTo>
                    <a:lnTo>
                      <a:pt x="51" y="40"/>
                    </a:lnTo>
                    <a:lnTo>
                      <a:pt x="40" y="29"/>
                    </a:lnTo>
                    <a:close/>
                  </a:path>
                </a:pathLst>
              </a:custGeom>
              <a:solidFill>
                <a:srgbClr val="000000"/>
              </a:solidFill>
              <a:ln>
                <a:noFill/>
              </a:ln>
              <a:extLst>
                <a:ext uri="{91240B29-F687-4f45-9708-019B960494DF}">
                  <a14:hiddenLine xmlns:a14="http://schemas.microsoft.com/office/drawing/2010/main" xmlns="" w="9525">
                    <a:solidFill>
                      <a:srgbClr val="000000"/>
                    </a:solidFill>
                    <a:round/>
                    <a:headEnd/>
                    <a:tailEnd/>
                  </a14:hiddenLine>
                </a:ext>
              </a:extLst>
            </p:spPr>
            <p:txBody>
              <a:bodyPr/>
              <a:lstStyle/>
              <a:p>
                <a:endParaRPr lang="en-US"/>
              </a:p>
            </p:txBody>
          </p:sp>
          <p:sp>
            <p:nvSpPr>
              <p:cNvPr id="27" name="Freeform 69"/>
              <p:cNvSpPr>
                <a:spLocks/>
              </p:cNvSpPr>
              <p:nvPr/>
            </p:nvSpPr>
            <p:spPr bwMode="auto">
              <a:xfrm>
                <a:off x="656" y="1522"/>
                <a:ext cx="82" cy="89"/>
              </a:xfrm>
              <a:custGeom>
                <a:avLst/>
                <a:gdLst>
                  <a:gd name="T0" fmla="*/ 46 w 82"/>
                  <a:gd name="T1" fmla="*/ 66 h 89"/>
                  <a:gd name="T2" fmla="*/ 57 w 82"/>
                  <a:gd name="T3" fmla="*/ 69 h 89"/>
                  <a:gd name="T4" fmla="*/ 68 w 82"/>
                  <a:gd name="T5" fmla="*/ 69 h 89"/>
                  <a:gd name="T6" fmla="*/ 77 w 82"/>
                  <a:gd name="T7" fmla="*/ 60 h 89"/>
                  <a:gd name="T8" fmla="*/ 82 w 82"/>
                  <a:gd name="T9" fmla="*/ 49 h 89"/>
                  <a:gd name="T10" fmla="*/ 80 w 82"/>
                  <a:gd name="T11" fmla="*/ 37 h 89"/>
                  <a:gd name="T12" fmla="*/ 71 w 82"/>
                  <a:gd name="T13" fmla="*/ 29 h 89"/>
                  <a:gd name="T14" fmla="*/ 68 w 82"/>
                  <a:gd name="T15" fmla="*/ 23 h 89"/>
                  <a:gd name="T16" fmla="*/ 65 w 82"/>
                  <a:gd name="T17" fmla="*/ 17 h 89"/>
                  <a:gd name="T18" fmla="*/ 57 w 82"/>
                  <a:gd name="T19" fmla="*/ 11 h 89"/>
                  <a:gd name="T20" fmla="*/ 51 w 82"/>
                  <a:gd name="T21" fmla="*/ 6 h 89"/>
                  <a:gd name="T22" fmla="*/ 48 w 82"/>
                  <a:gd name="T23" fmla="*/ 6 h 89"/>
                  <a:gd name="T24" fmla="*/ 48 w 82"/>
                  <a:gd name="T25" fmla="*/ 6 h 89"/>
                  <a:gd name="T26" fmla="*/ 40 w 82"/>
                  <a:gd name="T27" fmla="*/ 0 h 89"/>
                  <a:gd name="T28" fmla="*/ 32 w 82"/>
                  <a:gd name="T29" fmla="*/ 0 h 89"/>
                  <a:gd name="T30" fmla="*/ 20 w 82"/>
                  <a:gd name="T31" fmla="*/ 0 h 89"/>
                  <a:gd name="T32" fmla="*/ 6 w 82"/>
                  <a:gd name="T33" fmla="*/ 11 h 89"/>
                  <a:gd name="T34" fmla="*/ 15 w 82"/>
                  <a:gd name="T35" fmla="*/ 6 h 89"/>
                  <a:gd name="T36" fmla="*/ 3 w 82"/>
                  <a:gd name="T37" fmla="*/ 20 h 89"/>
                  <a:gd name="T38" fmla="*/ 0 w 82"/>
                  <a:gd name="T39" fmla="*/ 23 h 89"/>
                  <a:gd name="T40" fmla="*/ 0 w 82"/>
                  <a:gd name="T41" fmla="*/ 23 h 89"/>
                  <a:gd name="T42" fmla="*/ 0 w 82"/>
                  <a:gd name="T43" fmla="*/ 32 h 89"/>
                  <a:gd name="T44" fmla="*/ 0 w 82"/>
                  <a:gd name="T45" fmla="*/ 46 h 89"/>
                  <a:gd name="T46" fmla="*/ 3 w 82"/>
                  <a:gd name="T47" fmla="*/ 63 h 89"/>
                  <a:gd name="T48" fmla="*/ 3 w 82"/>
                  <a:gd name="T49" fmla="*/ 69 h 89"/>
                  <a:gd name="T50" fmla="*/ 9 w 82"/>
                  <a:gd name="T51" fmla="*/ 78 h 89"/>
                  <a:gd name="T52" fmla="*/ 17 w 82"/>
                  <a:gd name="T53" fmla="*/ 86 h 89"/>
                  <a:gd name="T54" fmla="*/ 29 w 82"/>
                  <a:gd name="T55" fmla="*/ 89 h 89"/>
                  <a:gd name="T56" fmla="*/ 40 w 82"/>
                  <a:gd name="T57" fmla="*/ 83 h 89"/>
                  <a:gd name="T58" fmla="*/ 48 w 82"/>
                  <a:gd name="T59" fmla="*/ 72 h 89"/>
                  <a:gd name="T60" fmla="*/ 48 w 82"/>
                  <a:gd name="T61" fmla="*/ 60 h 89"/>
                  <a:gd name="T62" fmla="*/ 48 w 82"/>
                  <a:gd name="T63" fmla="*/ 55 h 89"/>
                  <a:gd name="T64" fmla="*/ 46 w 82"/>
                  <a:gd name="T65" fmla="*/ 43 h 89"/>
                  <a:gd name="T66" fmla="*/ 46 w 82"/>
                  <a:gd name="T67" fmla="*/ 32 h 89"/>
                  <a:gd name="T68" fmla="*/ 46 w 82"/>
                  <a:gd name="T69" fmla="*/ 29 h 89"/>
                  <a:gd name="T70" fmla="*/ 46 w 82"/>
                  <a:gd name="T71" fmla="*/ 35 h 89"/>
                  <a:gd name="T72" fmla="*/ 46 w 82"/>
                  <a:gd name="T73" fmla="*/ 37 h 89"/>
                  <a:gd name="T74" fmla="*/ 46 w 82"/>
                  <a:gd name="T75" fmla="*/ 37 h 89"/>
                  <a:gd name="T76" fmla="*/ 34 w 82"/>
                  <a:gd name="T77" fmla="*/ 46 h 89"/>
                  <a:gd name="T78" fmla="*/ 26 w 82"/>
                  <a:gd name="T79" fmla="*/ 43 h 89"/>
                  <a:gd name="T80" fmla="*/ 23 w 82"/>
                  <a:gd name="T81" fmla="*/ 43 h 89"/>
                  <a:gd name="T82" fmla="*/ 26 w 82"/>
                  <a:gd name="T83" fmla="*/ 46 h 89"/>
                  <a:gd name="T84" fmla="*/ 29 w 82"/>
                  <a:gd name="T85" fmla="*/ 49 h 89"/>
                  <a:gd name="T86" fmla="*/ 34 w 82"/>
                  <a:gd name="T87" fmla="*/ 52 h 89"/>
                  <a:gd name="T88" fmla="*/ 40 w 82"/>
                  <a:gd name="T89" fmla="*/ 60 h 89"/>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w 82"/>
                  <a:gd name="T136" fmla="*/ 0 h 89"/>
                  <a:gd name="T137" fmla="*/ 82 w 82"/>
                  <a:gd name="T138" fmla="*/ 89 h 89"/>
                </a:gdLst>
                <a:ahLst/>
                <a:cxnLst>
                  <a:cxn ang="T90">
                    <a:pos x="T0" y="T1"/>
                  </a:cxn>
                  <a:cxn ang="T91">
                    <a:pos x="T2" y="T3"/>
                  </a:cxn>
                  <a:cxn ang="T92">
                    <a:pos x="T4" y="T5"/>
                  </a:cxn>
                  <a:cxn ang="T93">
                    <a:pos x="T6" y="T7"/>
                  </a:cxn>
                  <a:cxn ang="T94">
                    <a:pos x="T8" y="T9"/>
                  </a:cxn>
                  <a:cxn ang="T95">
                    <a:pos x="T10" y="T11"/>
                  </a:cxn>
                  <a:cxn ang="T96">
                    <a:pos x="T12" y="T13"/>
                  </a:cxn>
                  <a:cxn ang="T97">
                    <a:pos x="T14" y="T15"/>
                  </a:cxn>
                  <a:cxn ang="T98">
                    <a:pos x="T16" y="T17"/>
                  </a:cxn>
                  <a:cxn ang="T99">
                    <a:pos x="T18" y="T19"/>
                  </a:cxn>
                  <a:cxn ang="T100">
                    <a:pos x="T20" y="T21"/>
                  </a:cxn>
                  <a:cxn ang="T101">
                    <a:pos x="T22" y="T23"/>
                  </a:cxn>
                  <a:cxn ang="T102">
                    <a:pos x="T24" y="T25"/>
                  </a:cxn>
                  <a:cxn ang="T103">
                    <a:pos x="T26" y="T27"/>
                  </a:cxn>
                  <a:cxn ang="T104">
                    <a:pos x="T28" y="T29"/>
                  </a:cxn>
                  <a:cxn ang="T105">
                    <a:pos x="T30" y="T31"/>
                  </a:cxn>
                  <a:cxn ang="T106">
                    <a:pos x="T32" y="T33"/>
                  </a:cxn>
                  <a:cxn ang="T107">
                    <a:pos x="T34" y="T35"/>
                  </a:cxn>
                  <a:cxn ang="T108">
                    <a:pos x="T36" y="T37"/>
                  </a:cxn>
                  <a:cxn ang="T109">
                    <a:pos x="T38" y="T39"/>
                  </a:cxn>
                  <a:cxn ang="T110">
                    <a:pos x="T40" y="T41"/>
                  </a:cxn>
                  <a:cxn ang="T111">
                    <a:pos x="T42" y="T43"/>
                  </a:cxn>
                  <a:cxn ang="T112">
                    <a:pos x="T44" y="T45"/>
                  </a:cxn>
                  <a:cxn ang="T113">
                    <a:pos x="T46" y="T47"/>
                  </a:cxn>
                  <a:cxn ang="T114">
                    <a:pos x="T48" y="T49"/>
                  </a:cxn>
                  <a:cxn ang="T115">
                    <a:pos x="T50" y="T51"/>
                  </a:cxn>
                  <a:cxn ang="T116">
                    <a:pos x="T52" y="T53"/>
                  </a:cxn>
                  <a:cxn ang="T117">
                    <a:pos x="T54" y="T55"/>
                  </a:cxn>
                  <a:cxn ang="T118">
                    <a:pos x="T56" y="T57"/>
                  </a:cxn>
                  <a:cxn ang="T119">
                    <a:pos x="T58" y="T59"/>
                  </a:cxn>
                  <a:cxn ang="T120">
                    <a:pos x="T60" y="T61"/>
                  </a:cxn>
                  <a:cxn ang="T121">
                    <a:pos x="T62" y="T63"/>
                  </a:cxn>
                  <a:cxn ang="T122">
                    <a:pos x="T64" y="T65"/>
                  </a:cxn>
                  <a:cxn ang="T123">
                    <a:pos x="T66" y="T67"/>
                  </a:cxn>
                  <a:cxn ang="T124">
                    <a:pos x="T68" y="T69"/>
                  </a:cxn>
                  <a:cxn ang="T125">
                    <a:pos x="T70" y="T71"/>
                  </a:cxn>
                  <a:cxn ang="T126">
                    <a:pos x="T72" y="T73"/>
                  </a:cxn>
                  <a:cxn ang="T127">
                    <a:pos x="T74" y="T75"/>
                  </a:cxn>
                  <a:cxn ang="T128">
                    <a:pos x="T76" y="T77"/>
                  </a:cxn>
                  <a:cxn ang="T129">
                    <a:pos x="T78" y="T79"/>
                  </a:cxn>
                  <a:cxn ang="T130">
                    <a:pos x="T80" y="T81"/>
                  </a:cxn>
                  <a:cxn ang="T131">
                    <a:pos x="T82" y="T83"/>
                  </a:cxn>
                  <a:cxn ang="T132">
                    <a:pos x="T84" y="T85"/>
                  </a:cxn>
                  <a:cxn ang="T133">
                    <a:pos x="T86" y="T87"/>
                  </a:cxn>
                  <a:cxn ang="T134">
                    <a:pos x="T88" y="T89"/>
                  </a:cxn>
                </a:cxnLst>
                <a:rect l="T135" t="T136" r="T137" b="T138"/>
                <a:pathLst>
                  <a:path w="82" h="89">
                    <a:moveTo>
                      <a:pt x="40" y="60"/>
                    </a:moveTo>
                    <a:lnTo>
                      <a:pt x="46" y="66"/>
                    </a:lnTo>
                    <a:lnTo>
                      <a:pt x="48" y="69"/>
                    </a:lnTo>
                    <a:lnTo>
                      <a:pt x="57" y="69"/>
                    </a:lnTo>
                    <a:lnTo>
                      <a:pt x="63" y="69"/>
                    </a:lnTo>
                    <a:lnTo>
                      <a:pt x="68" y="69"/>
                    </a:lnTo>
                    <a:lnTo>
                      <a:pt x="71" y="63"/>
                    </a:lnTo>
                    <a:lnTo>
                      <a:pt x="77" y="60"/>
                    </a:lnTo>
                    <a:lnTo>
                      <a:pt x="80" y="55"/>
                    </a:lnTo>
                    <a:lnTo>
                      <a:pt x="82" y="49"/>
                    </a:lnTo>
                    <a:lnTo>
                      <a:pt x="82" y="43"/>
                    </a:lnTo>
                    <a:lnTo>
                      <a:pt x="80" y="37"/>
                    </a:lnTo>
                    <a:lnTo>
                      <a:pt x="74" y="32"/>
                    </a:lnTo>
                    <a:lnTo>
                      <a:pt x="71" y="29"/>
                    </a:lnTo>
                    <a:lnTo>
                      <a:pt x="71" y="26"/>
                    </a:lnTo>
                    <a:lnTo>
                      <a:pt x="68" y="23"/>
                    </a:lnTo>
                    <a:lnTo>
                      <a:pt x="65" y="20"/>
                    </a:lnTo>
                    <a:lnTo>
                      <a:pt x="65" y="17"/>
                    </a:lnTo>
                    <a:lnTo>
                      <a:pt x="57" y="11"/>
                    </a:lnTo>
                    <a:lnTo>
                      <a:pt x="51" y="6"/>
                    </a:lnTo>
                    <a:lnTo>
                      <a:pt x="48" y="6"/>
                    </a:lnTo>
                    <a:lnTo>
                      <a:pt x="46" y="6"/>
                    </a:lnTo>
                    <a:lnTo>
                      <a:pt x="48" y="6"/>
                    </a:lnTo>
                    <a:lnTo>
                      <a:pt x="43" y="3"/>
                    </a:lnTo>
                    <a:lnTo>
                      <a:pt x="40" y="0"/>
                    </a:lnTo>
                    <a:lnTo>
                      <a:pt x="37" y="0"/>
                    </a:lnTo>
                    <a:lnTo>
                      <a:pt x="32" y="0"/>
                    </a:lnTo>
                    <a:lnTo>
                      <a:pt x="26" y="0"/>
                    </a:lnTo>
                    <a:lnTo>
                      <a:pt x="20" y="0"/>
                    </a:lnTo>
                    <a:lnTo>
                      <a:pt x="15" y="3"/>
                    </a:lnTo>
                    <a:lnTo>
                      <a:pt x="6" y="11"/>
                    </a:lnTo>
                    <a:lnTo>
                      <a:pt x="17" y="3"/>
                    </a:lnTo>
                    <a:lnTo>
                      <a:pt x="15" y="6"/>
                    </a:lnTo>
                    <a:lnTo>
                      <a:pt x="6" y="11"/>
                    </a:lnTo>
                    <a:lnTo>
                      <a:pt x="3" y="20"/>
                    </a:lnTo>
                    <a:lnTo>
                      <a:pt x="0" y="23"/>
                    </a:lnTo>
                    <a:lnTo>
                      <a:pt x="0" y="29"/>
                    </a:lnTo>
                    <a:lnTo>
                      <a:pt x="0" y="23"/>
                    </a:lnTo>
                    <a:lnTo>
                      <a:pt x="0" y="26"/>
                    </a:lnTo>
                    <a:lnTo>
                      <a:pt x="0" y="32"/>
                    </a:lnTo>
                    <a:lnTo>
                      <a:pt x="0" y="37"/>
                    </a:lnTo>
                    <a:lnTo>
                      <a:pt x="0" y="46"/>
                    </a:lnTo>
                    <a:lnTo>
                      <a:pt x="0" y="52"/>
                    </a:lnTo>
                    <a:lnTo>
                      <a:pt x="3" y="63"/>
                    </a:lnTo>
                    <a:lnTo>
                      <a:pt x="3" y="69"/>
                    </a:lnTo>
                    <a:lnTo>
                      <a:pt x="6" y="75"/>
                    </a:lnTo>
                    <a:lnTo>
                      <a:pt x="9" y="78"/>
                    </a:lnTo>
                    <a:lnTo>
                      <a:pt x="15" y="83"/>
                    </a:lnTo>
                    <a:lnTo>
                      <a:pt x="17" y="86"/>
                    </a:lnTo>
                    <a:lnTo>
                      <a:pt x="23" y="89"/>
                    </a:lnTo>
                    <a:lnTo>
                      <a:pt x="29" y="89"/>
                    </a:lnTo>
                    <a:lnTo>
                      <a:pt x="37" y="86"/>
                    </a:lnTo>
                    <a:lnTo>
                      <a:pt x="40" y="83"/>
                    </a:lnTo>
                    <a:lnTo>
                      <a:pt x="46" y="78"/>
                    </a:lnTo>
                    <a:lnTo>
                      <a:pt x="48" y="72"/>
                    </a:lnTo>
                    <a:lnTo>
                      <a:pt x="48" y="66"/>
                    </a:lnTo>
                    <a:lnTo>
                      <a:pt x="48" y="60"/>
                    </a:lnTo>
                    <a:lnTo>
                      <a:pt x="48" y="55"/>
                    </a:lnTo>
                    <a:lnTo>
                      <a:pt x="46" y="49"/>
                    </a:lnTo>
                    <a:lnTo>
                      <a:pt x="46" y="43"/>
                    </a:lnTo>
                    <a:lnTo>
                      <a:pt x="46" y="40"/>
                    </a:lnTo>
                    <a:lnTo>
                      <a:pt x="46" y="32"/>
                    </a:lnTo>
                    <a:lnTo>
                      <a:pt x="46" y="37"/>
                    </a:lnTo>
                    <a:lnTo>
                      <a:pt x="46" y="29"/>
                    </a:lnTo>
                    <a:lnTo>
                      <a:pt x="46" y="35"/>
                    </a:lnTo>
                    <a:lnTo>
                      <a:pt x="46" y="32"/>
                    </a:lnTo>
                    <a:lnTo>
                      <a:pt x="46" y="37"/>
                    </a:lnTo>
                    <a:lnTo>
                      <a:pt x="37" y="43"/>
                    </a:lnTo>
                    <a:lnTo>
                      <a:pt x="46" y="37"/>
                    </a:lnTo>
                    <a:lnTo>
                      <a:pt x="37" y="43"/>
                    </a:lnTo>
                    <a:lnTo>
                      <a:pt x="34" y="46"/>
                    </a:lnTo>
                    <a:lnTo>
                      <a:pt x="26" y="46"/>
                    </a:lnTo>
                    <a:lnTo>
                      <a:pt x="26" y="43"/>
                    </a:lnTo>
                    <a:lnTo>
                      <a:pt x="20" y="43"/>
                    </a:lnTo>
                    <a:lnTo>
                      <a:pt x="23" y="43"/>
                    </a:lnTo>
                    <a:lnTo>
                      <a:pt x="26" y="46"/>
                    </a:lnTo>
                    <a:lnTo>
                      <a:pt x="29" y="49"/>
                    </a:lnTo>
                    <a:lnTo>
                      <a:pt x="32" y="52"/>
                    </a:lnTo>
                    <a:lnTo>
                      <a:pt x="34" y="52"/>
                    </a:lnTo>
                    <a:lnTo>
                      <a:pt x="37" y="58"/>
                    </a:lnTo>
                    <a:lnTo>
                      <a:pt x="40" y="60"/>
                    </a:lnTo>
                    <a:close/>
                  </a:path>
                </a:pathLst>
              </a:custGeom>
              <a:solidFill>
                <a:srgbClr val="000000"/>
              </a:solidFill>
              <a:ln>
                <a:noFill/>
              </a:ln>
              <a:extLst>
                <a:ext uri="{91240B29-F687-4f45-9708-019B960494DF}">
                  <a14:hiddenLine xmlns:a14="http://schemas.microsoft.com/office/drawing/2010/main" xmlns="" w="9525">
                    <a:solidFill>
                      <a:srgbClr val="000000"/>
                    </a:solidFill>
                    <a:round/>
                    <a:headEnd/>
                    <a:tailEnd/>
                  </a14:hiddenLine>
                </a:ext>
              </a:extLst>
            </p:spPr>
            <p:txBody>
              <a:bodyPr/>
              <a:lstStyle/>
              <a:p>
                <a:endParaRPr lang="en-US"/>
              </a:p>
            </p:txBody>
          </p:sp>
          <p:sp>
            <p:nvSpPr>
              <p:cNvPr id="28" name="Freeform 70"/>
              <p:cNvSpPr>
                <a:spLocks/>
              </p:cNvSpPr>
              <p:nvPr/>
            </p:nvSpPr>
            <p:spPr bwMode="auto">
              <a:xfrm>
                <a:off x="631" y="1562"/>
                <a:ext cx="79" cy="90"/>
              </a:xfrm>
              <a:custGeom>
                <a:avLst/>
                <a:gdLst>
                  <a:gd name="T0" fmla="*/ 34 w 79"/>
                  <a:gd name="T1" fmla="*/ 23 h 90"/>
                  <a:gd name="T2" fmla="*/ 17 w 79"/>
                  <a:gd name="T3" fmla="*/ 20 h 90"/>
                  <a:gd name="T4" fmla="*/ 6 w 79"/>
                  <a:gd name="T5" fmla="*/ 26 h 90"/>
                  <a:gd name="T6" fmla="*/ 0 w 79"/>
                  <a:gd name="T7" fmla="*/ 35 h 90"/>
                  <a:gd name="T8" fmla="*/ 0 w 79"/>
                  <a:gd name="T9" fmla="*/ 52 h 90"/>
                  <a:gd name="T10" fmla="*/ 3 w 79"/>
                  <a:gd name="T11" fmla="*/ 58 h 90"/>
                  <a:gd name="T12" fmla="*/ 9 w 79"/>
                  <a:gd name="T13" fmla="*/ 64 h 90"/>
                  <a:gd name="T14" fmla="*/ 11 w 79"/>
                  <a:gd name="T15" fmla="*/ 67 h 90"/>
                  <a:gd name="T16" fmla="*/ 14 w 79"/>
                  <a:gd name="T17" fmla="*/ 69 h 90"/>
                  <a:gd name="T18" fmla="*/ 17 w 79"/>
                  <a:gd name="T19" fmla="*/ 72 h 90"/>
                  <a:gd name="T20" fmla="*/ 23 w 79"/>
                  <a:gd name="T21" fmla="*/ 78 h 90"/>
                  <a:gd name="T22" fmla="*/ 23 w 79"/>
                  <a:gd name="T23" fmla="*/ 78 h 90"/>
                  <a:gd name="T24" fmla="*/ 31 w 79"/>
                  <a:gd name="T25" fmla="*/ 84 h 90"/>
                  <a:gd name="T26" fmla="*/ 42 w 79"/>
                  <a:gd name="T27" fmla="*/ 90 h 90"/>
                  <a:gd name="T28" fmla="*/ 54 w 79"/>
                  <a:gd name="T29" fmla="*/ 90 h 90"/>
                  <a:gd name="T30" fmla="*/ 48 w 79"/>
                  <a:gd name="T31" fmla="*/ 90 h 90"/>
                  <a:gd name="T32" fmla="*/ 71 w 79"/>
                  <a:gd name="T33" fmla="*/ 81 h 90"/>
                  <a:gd name="T34" fmla="*/ 76 w 79"/>
                  <a:gd name="T35" fmla="*/ 69 h 90"/>
                  <a:gd name="T36" fmla="*/ 76 w 79"/>
                  <a:gd name="T37" fmla="*/ 61 h 90"/>
                  <a:gd name="T38" fmla="*/ 76 w 79"/>
                  <a:gd name="T39" fmla="*/ 61 h 90"/>
                  <a:gd name="T40" fmla="*/ 79 w 79"/>
                  <a:gd name="T41" fmla="*/ 46 h 90"/>
                  <a:gd name="T42" fmla="*/ 76 w 79"/>
                  <a:gd name="T43" fmla="*/ 38 h 90"/>
                  <a:gd name="T44" fmla="*/ 76 w 79"/>
                  <a:gd name="T45" fmla="*/ 38 h 90"/>
                  <a:gd name="T46" fmla="*/ 76 w 79"/>
                  <a:gd name="T47" fmla="*/ 26 h 90"/>
                  <a:gd name="T48" fmla="*/ 73 w 79"/>
                  <a:gd name="T49" fmla="*/ 15 h 90"/>
                  <a:gd name="T50" fmla="*/ 65 w 79"/>
                  <a:gd name="T51" fmla="*/ 6 h 90"/>
                  <a:gd name="T52" fmla="*/ 54 w 79"/>
                  <a:gd name="T53" fmla="*/ 0 h 90"/>
                  <a:gd name="T54" fmla="*/ 42 w 79"/>
                  <a:gd name="T55" fmla="*/ 3 h 90"/>
                  <a:gd name="T56" fmla="*/ 34 w 79"/>
                  <a:gd name="T57" fmla="*/ 12 h 90"/>
                  <a:gd name="T58" fmla="*/ 28 w 79"/>
                  <a:gd name="T59" fmla="*/ 23 h 90"/>
                  <a:gd name="T60" fmla="*/ 31 w 79"/>
                  <a:gd name="T61" fmla="*/ 35 h 90"/>
                  <a:gd name="T62" fmla="*/ 34 w 79"/>
                  <a:gd name="T63" fmla="*/ 43 h 90"/>
                  <a:gd name="T64" fmla="*/ 34 w 79"/>
                  <a:gd name="T65" fmla="*/ 46 h 90"/>
                  <a:gd name="T66" fmla="*/ 34 w 79"/>
                  <a:gd name="T67" fmla="*/ 52 h 90"/>
                  <a:gd name="T68" fmla="*/ 34 w 79"/>
                  <a:gd name="T69" fmla="*/ 49 h 90"/>
                  <a:gd name="T70" fmla="*/ 31 w 79"/>
                  <a:gd name="T71" fmla="*/ 61 h 90"/>
                  <a:gd name="T72" fmla="*/ 31 w 79"/>
                  <a:gd name="T73" fmla="*/ 58 h 90"/>
                  <a:gd name="T74" fmla="*/ 40 w 79"/>
                  <a:gd name="T75" fmla="*/ 46 h 90"/>
                  <a:gd name="T76" fmla="*/ 48 w 79"/>
                  <a:gd name="T77" fmla="*/ 43 h 90"/>
                  <a:gd name="T78" fmla="*/ 51 w 79"/>
                  <a:gd name="T79" fmla="*/ 43 h 90"/>
                  <a:gd name="T80" fmla="*/ 57 w 79"/>
                  <a:gd name="T81" fmla="*/ 46 h 90"/>
                  <a:gd name="T82" fmla="*/ 57 w 79"/>
                  <a:gd name="T83" fmla="*/ 46 h 90"/>
                  <a:gd name="T84" fmla="*/ 54 w 79"/>
                  <a:gd name="T85" fmla="*/ 43 h 90"/>
                  <a:gd name="T86" fmla="*/ 51 w 79"/>
                  <a:gd name="T87" fmla="*/ 41 h 90"/>
                  <a:gd name="T88" fmla="*/ 45 w 79"/>
                  <a:gd name="T89" fmla="*/ 38 h 90"/>
                  <a:gd name="T90" fmla="*/ 45 w 79"/>
                  <a:gd name="T91" fmla="*/ 35 h 90"/>
                  <a:gd name="T92" fmla="*/ 45 w 79"/>
                  <a:gd name="T93" fmla="*/ 35 h 90"/>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w 79"/>
                  <a:gd name="T142" fmla="*/ 0 h 90"/>
                  <a:gd name="T143" fmla="*/ 79 w 79"/>
                  <a:gd name="T144" fmla="*/ 90 h 90"/>
                </a:gdLst>
                <a:ahLst/>
                <a:cxnLst>
                  <a:cxn ang="T94">
                    <a:pos x="T0" y="T1"/>
                  </a:cxn>
                  <a:cxn ang="T95">
                    <a:pos x="T2" y="T3"/>
                  </a:cxn>
                  <a:cxn ang="T96">
                    <a:pos x="T4" y="T5"/>
                  </a:cxn>
                  <a:cxn ang="T97">
                    <a:pos x="T6" y="T7"/>
                  </a:cxn>
                  <a:cxn ang="T98">
                    <a:pos x="T8" y="T9"/>
                  </a:cxn>
                  <a:cxn ang="T99">
                    <a:pos x="T10" y="T11"/>
                  </a:cxn>
                  <a:cxn ang="T100">
                    <a:pos x="T12" y="T13"/>
                  </a:cxn>
                  <a:cxn ang="T101">
                    <a:pos x="T14" y="T15"/>
                  </a:cxn>
                  <a:cxn ang="T102">
                    <a:pos x="T16" y="T17"/>
                  </a:cxn>
                  <a:cxn ang="T103">
                    <a:pos x="T18" y="T19"/>
                  </a:cxn>
                  <a:cxn ang="T104">
                    <a:pos x="T20" y="T21"/>
                  </a:cxn>
                  <a:cxn ang="T105">
                    <a:pos x="T22" y="T23"/>
                  </a:cxn>
                  <a:cxn ang="T106">
                    <a:pos x="T24" y="T25"/>
                  </a:cxn>
                  <a:cxn ang="T107">
                    <a:pos x="T26" y="T27"/>
                  </a:cxn>
                  <a:cxn ang="T108">
                    <a:pos x="T28" y="T29"/>
                  </a:cxn>
                  <a:cxn ang="T109">
                    <a:pos x="T30" y="T31"/>
                  </a:cxn>
                  <a:cxn ang="T110">
                    <a:pos x="T32" y="T33"/>
                  </a:cxn>
                  <a:cxn ang="T111">
                    <a:pos x="T34" y="T35"/>
                  </a:cxn>
                  <a:cxn ang="T112">
                    <a:pos x="T36" y="T37"/>
                  </a:cxn>
                  <a:cxn ang="T113">
                    <a:pos x="T38" y="T39"/>
                  </a:cxn>
                  <a:cxn ang="T114">
                    <a:pos x="T40" y="T41"/>
                  </a:cxn>
                  <a:cxn ang="T115">
                    <a:pos x="T42" y="T43"/>
                  </a:cxn>
                  <a:cxn ang="T116">
                    <a:pos x="T44" y="T45"/>
                  </a:cxn>
                  <a:cxn ang="T117">
                    <a:pos x="T46" y="T47"/>
                  </a:cxn>
                  <a:cxn ang="T118">
                    <a:pos x="T48" y="T49"/>
                  </a:cxn>
                  <a:cxn ang="T119">
                    <a:pos x="T50" y="T51"/>
                  </a:cxn>
                  <a:cxn ang="T120">
                    <a:pos x="T52" y="T53"/>
                  </a:cxn>
                  <a:cxn ang="T121">
                    <a:pos x="T54" y="T55"/>
                  </a:cxn>
                  <a:cxn ang="T122">
                    <a:pos x="T56" y="T57"/>
                  </a:cxn>
                  <a:cxn ang="T123">
                    <a:pos x="T58" y="T59"/>
                  </a:cxn>
                  <a:cxn ang="T124">
                    <a:pos x="T60" y="T61"/>
                  </a:cxn>
                  <a:cxn ang="T125">
                    <a:pos x="T62" y="T63"/>
                  </a:cxn>
                  <a:cxn ang="T126">
                    <a:pos x="T64" y="T65"/>
                  </a:cxn>
                  <a:cxn ang="T127">
                    <a:pos x="T66" y="T67"/>
                  </a:cxn>
                  <a:cxn ang="T128">
                    <a:pos x="T68" y="T69"/>
                  </a:cxn>
                  <a:cxn ang="T129">
                    <a:pos x="T70" y="T71"/>
                  </a:cxn>
                  <a:cxn ang="T130">
                    <a:pos x="T72" y="T73"/>
                  </a:cxn>
                  <a:cxn ang="T131">
                    <a:pos x="T74" y="T75"/>
                  </a:cxn>
                  <a:cxn ang="T132">
                    <a:pos x="T76" y="T77"/>
                  </a:cxn>
                  <a:cxn ang="T133">
                    <a:pos x="T78" y="T79"/>
                  </a:cxn>
                  <a:cxn ang="T134">
                    <a:pos x="T80" y="T81"/>
                  </a:cxn>
                  <a:cxn ang="T135">
                    <a:pos x="T82" y="T83"/>
                  </a:cxn>
                  <a:cxn ang="T136">
                    <a:pos x="T84" y="T85"/>
                  </a:cxn>
                  <a:cxn ang="T137">
                    <a:pos x="T86" y="T87"/>
                  </a:cxn>
                  <a:cxn ang="T138">
                    <a:pos x="T88" y="T89"/>
                  </a:cxn>
                  <a:cxn ang="T139">
                    <a:pos x="T90" y="T91"/>
                  </a:cxn>
                  <a:cxn ang="T140">
                    <a:pos x="T92" y="T93"/>
                  </a:cxn>
                </a:cxnLst>
                <a:rect l="T141" t="T142" r="T143" b="T144"/>
                <a:pathLst>
                  <a:path w="79" h="90">
                    <a:moveTo>
                      <a:pt x="40" y="29"/>
                    </a:moveTo>
                    <a:lnTo>
                      <a:pt x="34" y="23"/>
                    </a:lnTo>
                    <a:lnTo>
                      <a:pt x="28" y="20"/>
                    </a:lnTo>
                    <a:lnTo>
                      <a:pt x="17" y="20"/>
                    </a:lnTo>
                    <a:lnTo>
                      <a:pt x="11" y="23"/>
                    </a:lnTo>
                    <a:lnTo>
                      <a:pt x="6" y="26"/>
                    </a:lnTo>
                    <a:lnTo>
                      <a:pt x="3" y="29"/>
                    </a:lnTo>
                    <a:lnTo>
                      <a:pt x="0" y="35"/>
                    </a:lnTo>
                    <a:lnTo>
                      <a:pt x="0" y="46"/>
                    </a:lnTo>
                    <a:lnTo>
                      <a:pt x="0" y="52"/>
                    </a:lnTo>
                    <a:lnTo>
                      <a:pt x="3" y="58"/>
                    </a:lnTo>
                    <a:lnTo>
                      <a:pt x="6" y="61"/>
                    </a:lnTo>
                    <a:lnTo>
                      <a:pt x="9" y="64"/>
                    </a:lnTo>
                    <a:lnTo>
                      <a:pt x="11" y="67"/>
                    </a:lnTo>
                    <a:lnTo>
                      <a:pt x="11" y="69"/>
                    </a:lnTo>
                    <a:lnTo>
                      <a:pt x="14" y="69"/>
                    </a:lnTo>
                    <a:lnTo>
                      <a:pt x="14" y="72"/>
                    </a:lnTo>
                    <a:lnTo>
                      <a:pt x="17" y="72"/>
                    </a:lnTo>
                    <a:lnTo>
                      <a:pt x="23" y="78"/>
                    </a:lnTo>
                    <a:lnTo>
                      <a:pt x="25" y="78"/>
                    </a:lnTo>
                    <a:lnTo>
                      <a:pt x="23" y="78"/>
                    </a:lnTo>
                    <a:lnTo>
                      <a:pt x="25" y="81"/>
                    </a:lnTo>
                    <a:lnTo>
                      <a:pt x="31" y="84"/>
                    </a:lnTo>
                    <a:lnTo>
                      <a:pt x="34" y="84"/>
                    </a:lnTo>
                    <a:lnTo>
                      <a:pt x="42" y="90"/>
                    </a:lnTo>
                    <a:lnTo>
                      <a:pt x="48" y="90"/>
                    </a:lnTo>
                    <a:lnTo>
                      <a:pt x="54" y="90"/>
                    </a:lnTo>
                    <a:lnTo>
                      <a:pt x="48" y="90"/>
                    </a:lnTo>
                    <a:lnTo>
                      <a:pt x="65" y="84"/>
                    </a:lnTo>
                    <a:lnTo>
                      <a:pt x="71" y="81"/>
                    </a:lnTo>
                    <a:lnTo>
                      <a:pt x="71" y="78"/>
                    </a:lnTo>
                    <a:lnTo>
                      <a:pt x="76" y="69"/>
                    </a:lnTo>
                    <a:lnTo>
                      <a:pt x="76" y="67"/>
                    </a:lnTo>
                    <a:lnTo>
                      <a:pt x="76" y="61"/>
                    </a:lnTo>
                    <a:lnTo>
                      <a:pt x="76" y="67"/>
                    </a:lnTo>
                    <a:lnTo>
                      <a:pt x="76" y="61"/>
                    </a:lnTo>
                    <a:lnTo>
                      <a:pt x="79" y="52"/>
                    </a:lnTo>
                    <a:lnTo>
                      <a:pt x="79" y="46"/>
                    </a:lnTo>
                    <a:lnTo>
                      <a:pt x="76" y="43"/>
                    </a:lnTo>
                    <a:lnTo>
                      <a:pt x="76" y="38"/>
                    </a:lnTo>
                    <a:lnTo>
                      <a:pt x="79" y="41"/>
                    </a:lnTo>
                    <a:lnTo>
                      <a:pt x="76" y="38"/>
                    </a:lnTo>
                    <a:lnTo>
                      <a:pt x="76" y="32"/>
                    </a:lnTo>
                    <a:lnTo>
                      <a:pt x="76" y="26"/>
                    </a:lnTo>
                    <a:lnTo>
                      <a:pt x="76" y="20"/>
                    </a:lnTo>
                    <a:lnTo>
                      <a:pt x="73" y="15"/>
                    </a:lnTo>
                    <a:lnTo>
                      <a:pt x="71" y="9"/>
                    </a:lnTo>
                    <a:lnTo>
                      <a:pt x="65" y="6"/>
                    </a:lnTo>
                    <a:lnTo>
                      <a:pt x="62" y="3"/>
                    </a:lnTo>
                    <a:lnTo>
                      <a:pt x="54" y="0"/>
                    </a:lnTo>
                    <a:lnTo>
                      <a:pt x="48" y="3"/>
                    </a:lnTo>
                    <a:lnTo>
                      <a:pt x="42" y="3"/>
                    </a:lnTo>
                    <a:lnTo>
                      <a:pt x="40" y="6"/>
                    </a:lnTo>
                    <a:lnTo>
                      <a:pt x="34" y="12"/>
                    </a:lnTo>
                    <a:lnTo>
                      <a:pt x="31" y="18"/>
                    </a:lnTo>
                    <a:lnTo>
                      <a:pt x="28" y="23"/>
                    </a:lnTo>
                    <a:lnTo>
                      <a:pt x="31" y="29"/>
                    </a:lnTo>
                    <a:lnTo>
                      <a:pt x="31" y="35"/>
                    </a:lnTo>
                    <a:lnTo>
                      <a:pt x="31" y="43"/>
                    </a:lnTo>
                    <a:lnTo>
                      <a:pt x="34" y="43"/>
                    </a:lnTo>
                    <a:lnTo>
                      <a:pt x="31" y="43"/>
                    </a:lnTo>
                    <a:lnTo>
                      <a:pt x="34" y="46"/>
                    </a:lnTo>
                    <a:lnTo>
                      <a:pt x="34" y="52"/>
                    </a:lnTo>
                    <a:lnTo>
                      <a:pt x="34" y="49"/>
                    </a:lnTo>
                    <a:lnTo>
                      <a:pt x="34" y="52"/>
                    </a:lnTo>
                    <a:lnTo>
                      <a:pt x="31" y="61"/>
                    </a:lnTo>
                    <a:lnTo>
                      <a:pt x="34" y="55"/>
                    </a:lnTo>
                    <a:lnTo>
                      <a:pt x="31" y="58"/>
                    </a:lnTo>
                    <a:lnTo>
                      <a:pt x="34" y="52"/>
                    </a:lnTo>
                    <a:lnTo>
                      <a:pt x="40" y="46"/>
                    </a:lnTo>
                    <a:lnTo>
                      <a:pt x="59" y="43"/>
                    </a:lnTo>
                    <a:lnTo>
                      <a:pt x="48" y="43"/>
                    </a:lnTo>
                    <a:lnTo>
                      <a:pt x="54" y="43"/>
                    </a:lnTo>
                    <a:lnTo>
                      <a:pt x="51" y="43"/>
                    </a:lnTo>
                    <a:lnTo>
                      <a:pt x="54" y="43"/>
                    </a:lnTo>
                    <a:lnTo>
                      <a:pt x="57" y="46"/>
                    </a:lnTo>
                    <a:lnTo>
                      <a:pt x="51" y="43"/>
                    </a:lnTo>
                    <a:lnTo>
                      <a:pt x="54" y="43"/>
                    </a:lnTo>
                    <a:lnTo>
                      <a:pt x="51" y="41"/>
                    </a:lnTo>
                    <a:lnTo>
                      <a:pt x="48" y="38"/>
                    </a:lnTo>
                    <a:lnTo>
                      <a:pt x="45" y="38"/>
                    </a:lnTo>
                    <a:lnTo>
                      <a:pt x="48" y="38"/>
                    </a:lnTo>
                    <a:lnTo>
                      <a:pt x="45" y="35"/>
                    </a:lnTo>
                    <a:lnTo>
                      <a:pt x="40" y="29"/>
                    </a:lnTo>
                    <a:close/>
                  </a:path>
                </a:pathLst>
              </a:custGeom>
              <a:solidFill>
                <a:srgbClr val="000000"/>
              </a:solidFill>
              <a:ln>
                <a:noFill/>
              </a:ln>
              <a:extLst>
                <a:ext uri="{91240B29-F687-4f45-9708-019B960494DF}">
                  <a14:hiddenLine xmlns:a14="http://schemas.microsoft.com/office/drawing/2010/main" xmlns="" w="9525">
                    <a:solidFill>
                      <a:srgbClr val="000000"/>
                    </a:solidFill>
                    <a:round/>
                    <a:headEnd/>
                    <a:tailEnd/>
                  </a14:hiddenLine>
                </a:ext>
              </a:extLst>
            </p:spPr>
            <p:txBody>
              <a:bodyPr/>
              <a:lstStyle/>
              <a:p>
                <a:endParaRPr lang="en-US"/>
              </a:p>
            </p:txBody>
          </p:sp>
          <p:sp>
            <p:nvSpPr>
              <p:cNvPr id="29" name="Freeform 71"/>
              <p:cNvSpPr>
                <a:spLocks/>
              </p:cNvSpPr>
              <p:nvPr/>
            </p:nvSpPr>
            <p:spPr bwMode="auto">
              <a:xfrm>
                <a:off x="693" y="1528"/>
                <a:ext cx="82" cy="86"/>
              </a:xfrm>
              <a:custGeom>
                <a:avLst/>
                <a:gdLst>
                  <a:gd name="T0" fmla="*/ 34 w 82"/>
                  <a:gd name="T1" fmla="*/ 23 h 86"/>
                  <a:gd name="T2" fmla="*/ 17 w 82"/>
                  <a:gd name="T3" fmla="*/ 20 h 86"/>
                  <a:gd name="T4" fmla="*/ 6 w 82"/>
                  <a:gd name="T5" fmla="*/ 26 h 86"/>
                  <a:gd name="T6" fmla="*/ 0 w 82"/>
                  <a:gd name="T7" fmla="*/ 34 h 86"/>
                  <a:gd name="T8" fmla="*/ 3 w 82"/>
                  <a:gd name="T9" fmla="*/ 54 h 86"/>
                  <a:gd name="T10" fmla="*/ 9 w 82"/>
                  <a:gd name="T11" fmla="*/ 60 h 86"/>
                  <a:gd name="T12" fmla="*/ 14 w 82"/>
                  <a:gd name="T13" fmla="*/ 66 h 86"/>
                  <a:gd name="T14" fmla="*/ 17 w 82"/>
                  <a:gd name="T15" fmla="*/ 69 h 86"/>
                  <a:gd name="T16" fmla="*/ 26 w 82"/>
                  <a:gd name="T17" fmla="*/ 75 h 86"/>
                  <a:gd name="T18" fmla="*/ 23 w 82"/>
                  <a:gd name="T19" fmla="*/ 72 h 86"/>
                  <a:gd name="T20" fmla="*/ 31 w 82"/>
                  <a:gd name="T21" fmla="*/ 80 h 86"/>
                  <a:gd name="T22" fmla="*/ 34 w 82"/>
                  <a:gd name="T23" fmla="*/ 83 h 86"/>
                  <a:gd name="T24" fmla="*/ 45 w 82"/>
                  <a:gd name="T25" fmla="*/ 86 h 86"/>
                  <a:gd name="T26" fmla="*/ 57 w 82"/>
                  <a:gd name="T27" fmla="*/ 86 h 86"/>
                  <a:gd name="T28" fmla="*/ 65 w 82"/>
                  <a:gd name="T29" fmla="*/ 83 h 86"/>
                  <a:gd name="T30" fmla="*/ 79 w 82"/>
                  <a:gd name="T31" fmla="*/ 63 h 86"/>
                  <a:gd name="T32" fmla="*/ 76 w 82"/>
                  <a:gd name="T33" fmla="*/ 69 h 86"/>
                  <a:gd name="T34" fmla="*/ 79 w 82"/>
                  <a:gd name="T35" fmla="*/ 60 h 86"/>
                  <a:gd name="T36" fmla="*/ 82 w 82"/>
                  <a:gd name="T37" fmla="*/ 49 h 86"/>
                  <a:gd name="T38" fmla="*/ 79 w 82"/>
                  <a:gd name="T39" fmla="*/ 37 h 86"/>
                  <a:gd name="T40" fmla="*/ 79 w 82"/>
                  <a:gd name="T41" fmla="*/ 37 h 86"/>
                  <a:gd name="T42" fmla="*/ 76 w 82"/>
                  <a:gd name="T43" fmla="*/ 20 h 86"/>
                  <a:gd name="T44" fmla="*/ 76 w 82"/>
                  <a:gd name="T45" fmla="*/ 17 h 86"/>
                  <a:gd name="T46" fmla="*/ 71 w 82"/>
                  <a:gd name="T47" fmla="*/ 5 h 86"/>
                  <a:gd name="T48" fmla="*/ 59 w 82"/>
                  <a:gd name="T49" fmla="*/ 0 h 86"/>
                  <a:gd name="T50" fmla="*/ 48 w 82"/>
                  <a:gd name="T51" fmla="*/ 0 h 86"/>
                  <a:gd name="T52" fmla="*/ 37 w 82"/>
                  <a:gd name="T53" fmla="*/ 5 h 86"/>
                  <a:gd name="T54" fmla="*/ 31 w 82"/>
                  <a:gd name="T55" fmla="*/ 17 h 86"/>
                  <a:gd name="T56" fmla="*/ 31 w 82"/>
                  <a:gd name="T57" fmla="*/ 29 h 86"/>
                  <a:gd name="T58" fmla="*/ 34 w 82"/>
                  <a:gd name="T59" fmla="*/ 31 h 86"/>
                  <a:gd name="T60" fmla="*/ 34 w 82"/>
                  <a:gd name="T61" fmla="*/ 46 h 86"/>
                  <a:gd name="T62" fmla="*/ 37 w 82"/>
                  <a:gd name="T63" fmla="*/ 52 h 86"/>
                  <a:gd name="T64" fmla="*/ 37 w 82"/>
                  <a:gd name="T65" fmla="*/ 52 h 86"/>
                  <a:gd name="T66" fmla="*/ 37 w 82"/>
                  <a:gd name="T67" fmla="*/ 49 h 86"/>
                  <a:gd name="T68" fmla="*/ 34 w 82"/>
                  <a:gd name="T69" fmla="*/ 54 h 86"/>
                  <a:gd name="T70" fmla="*/ 37 w 82"/>
                  <a:gd name="T71" fmla="*/ 49 h 86"/>
                  <a:gd name="T72" fmla="*/ 40 w 82"/>
                  <a:gd name="T73" fmla="*/ 46 h 86"/>
                  <a:gd name="T74" fmla="*/ 54 w 82"/>
                  <a:gd name="T75" fmla="*/ 40 h 86"/>
                  <a:gd name="T76" fmla="*/ 54 w 82"/>
                  <a:gd name="T77" fmla="*/ 40 h 86"/>
                  <a:gd name="T78" fmla="*/ 54 w 82"/>
                  <a:gd name="T79" fmla="*/ 40 h 86"/>
                  <a:gd name="T80" fmla="*/ 57 w 82"/>
                  <a:gd name="T81" fmla="*/ 40 h 86"/>
                  <a:gd name="T82" fmla="*/ 54 w 82"/>
                  <a:gd name="T83" fmla="*/ 40 h 86"/>
                  <a:gd name="T84" fmla="*/ 54 w 82"/>
                  <a:gd name="T85" fmla="*/ 40 h 86"/>
                  <a:gd name="T86" fmla="*/ 51 w 82"/>
                  <a:gd name="T87" fmla="*/ 37 h 86"/>
                  <a:gd name="T88" fmla="*/ 37 w 82"/>
                  <a:gd name="T89" fmla="*/ 26 h 8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w 82"/>
                  <a:gd name="T136" fmla="*/ 0 h 86"/>
                  <a:gd name="T137" fmla="*/ 82 w 82"/>
                  <a:gd name="T138" fmla="*/ 86 h 86"/>
                </a:gdLst>
                <a:ahLst/>
                <a:cxnLst>
                  <a:cxn ang="T90">
                    <a:pos x="T0" y="T1"/>
                  </a:cxn>
                  <a:cxn ang="T91">
                    <a:pos x="T2" y="T3"/>
                  </a:cxn>
                  <a:cxn ang="T92">
                    <a:pos x="T4" y="T5"/>
                  </a:cxn>
                  <a:cxn ang="T93">
                    <a:pos x="T6" y="T7"/>
                  </a:cxn>
                  <a:cxn ang="T94">
                    <a:pos x="T8" y="T9"/>
                  </a:cxn>
                  <a:cxn ang="T95">
                    <a:pos x="T10" y="T11"/>
                  </a:cxn>
                  <a:cxn ang="T96">
                    <a:pos x="T12" y="T13"/>
                  </a:cxn>
                  <a:cxn ang="T97">
                    <a:pos x="T14" y="T15"/>
                  </a:cxn>
                  <a:cxn ang="T98">
                    <a:pos x="T16" y="T17"/>
                  </a:cxn>
                  <a:cxn ang="T99">
                    <a:pos x="T18" y="T19"/>
                  </a:cxn>
                  <a:cxn ang="T100">
                    <a:pos x="T20" y="T21"/>
                  </a:cxn>
                  <a:cxn ang="T101">
                    <a:pos x="T22" y="T23"/>
                  </a:cxn>
                  <a:cxn ang="T102">
                    <a:pos x="T24" y="T25"/>
                  </a:cxn>
                  <a:cxn ang="T103">
                    <a:pos x="T26" y="T27"/>
                  </a:cxn>
                  <a:cxn ang="T104">
                    <a:pos x="T28" y="T29"/>
                  </a:cxn>
                  <a:cxn ang="T105">
                    <a:pos x="T30" y="T31"/>
                  </a:cxn>
                  <a:cxn ang="T106">
                    <a:pos x="T32" y="T33"/>
                  </a:cxn>
                  <a:cxn ang="T107">
                    <a:pos x="T34" y="T35"/>
                  </a:cxn>
                  <a:cxn ang="T108">
                    <a:pos x="T36" y="T37"/>
                  </a:cxn>
                  <a:cxn ang="T109">
                    <a:pos x="T38" y="T39"/>
                  </a:cxn>
                  <a:cxn ang="T110">
                    <a:pos x="T40" y="T41"/>
                  </a:cxn>
                  <a:cxn ang="T111">
                    <a:pos x="T42" y="T43"/>
                  </a:cxn>
                  <a:cxn ang="T112">
                    <a:pos x="T44" y="T45"/>
                  </a:cxn>
                  <a:cxn ang="T113">
                    <a:pos x="T46" y="T47"/>
                  </a:cxn>
                  <a:cxn ang="T114">
                    <a:pos x="T48" y="T49"/>
                  </a:cxn>
                  <a:cxn ang="T115">
                    <a:pos x="T50" y="T51"/>
                  </a:cxn>
                  <a:cxn ang="T116">
                    <a:pos x="T52" y="T53"/>
                  </a:cxn>
                  <a:cxn ang="T117">
                    <a:pos x="T54" y="T55"/>
                  </a:cxn>
                  <a:cxn ang="T118">
                    <a:pos x="T56" y="T57"/>
                  </a:cxn>
                  <a:cxn ang="T119">
                    <a:pos x="T58" y="T59"/>
                  </a:cxn>
                  <a:cxn ang="T120">
                    <a:pos x="T60" y="T61"/>
                  </a:cxn>
                  <a:cxn ang="T121">
                    <a:pos x="T62" y="T63"/>
                  </a:cxn>
                  <a:cxn ang="T122">
                    <a:pos x="T64" y="T65"/>
                  </a:cxn>
                  <a:cxn ang="T123">
                    <a:pos x="T66" y="T67"/>
                  </a:cxn>
                  <a:cxn ang="T124">
                    <a:pos x="T68" y="T69"/>
                  </a:cxn>
                  <a:cxn ang="T125">
                    <a:pos x="T70" y="T71"/>
                  </a:cxn>
                  <a:cxn ang="T126">
                    <a:pos x="T72" y="T73"/>
                  </a:cxn>
                  <a:cxn ang="T127">
                    <a:pos x="T74" y="T75"/>
                  </a:cxn>
                  <a:cxn ang="T128">
                    <a:pos x="T76" y="T77"/>
                  </a:cxn>
                  <a:cxn ang="T129">
                    <a:pos x="T78" y="T79"/>
                  </a:cxn>
                  <a:cxn ang="T130">
                    <a:pos x="T80" y="T81"/>
                  </a:cxn>
                  <a:cxn ang="T131">
                    <a:pos x="T82" y="T83"/>
                  </a:cxn>
                  <a:cxn ang="T132">
                    <a:pos x="T84" y="T85"/>
                  </a:cxn>
                  <a:cxn ang="T133">
                    <a:pos x="T86" y="T87"/>
                  </a:cxn>
                  <a:cxn ang="T134">
                    <a:pos x="T88" y="T89"/>
                  </a:cxn>
                </a:cxnLst>
                <a:rect l="T135" t="T136" r="T137" b="T138"/>
                <a:pathLst>
                  <a:path w="82" h="86">
                    <a:moveTo>
                      <a:pt x="40" y="26"/>
                    </a:moveTo>
                    <a:lnTo>
                      <a:pt x="34" y="23"/>
                    </a:lnTo>
                    <a:lnTo>
                      <a:pt x="28" y="20"/>
                    </a:lnTo>
                    <a:lnTo>
                      <a:pt x="17" y="20"/>
                    </a:lnTo>
                    <a:lnTo>
                      <a:pt x="11" y="20"/>
                    </a:lnTo>
                    <a:lnTo>
                      <a:pt x="6" y="26"/>
                    </a:lnTo>
                    <a:lnTo>
                      <a:pt x="3" y="31"/>
                    </a:lnTo>
                    <a:lnTo>
                      <a:pt x="0" y="34"/>
                    </a:lnTo>
                    <a:lnTo>
                      <a:pt x="0" y="46"/>
                    </a:lnTo>
                    <a:lnTo>
                      <a:pt x="3" y="54"/>
                    </a:lnTo>
                    <a:lnTo>
                      <a:pt x="6" y="57"/>
                    </a:lnTo>
                    <a:lnTo>
                      <a:pt x="9" y="60"/>
                    </a:lnTo>
                    <a:lnTo>
                      <a:pt x="11" y="63"/>
                    </a:lnTo>
                    <a:lnTo>
                      <a:pt x="14" y="66"/>
                    </a:lnTo>
                    <a:lnTo>
                      <a:pt x="17" y="69"/>
                    </a:lnTo>
                    <a:lnTo>
                      <a:pt x="20" y="72"/>
                    </a:lnTo>
                    <a:lnTo>
                      <a:pt x="26" y="75"/>
                    </a:lnTo>
                    <a:lnTo>
                      <a:pt x="20" y="72"/>
                    </a:lnTo>
                    <a:lnTo>
                      <a:pt x="23" y="72"/>
                    </a:lnTo>
                    <a:lnTo>
                      <a:pt x="31" y="80"/>
                    </a:lnTo>
                    <a:lnTo>
                      <a:pt x="34" y="80"/>
                    </a:lnTo>
                    <a:lnTo>
                      <a:pt x="34" y="83"/>
                    </a:lnTo>
                    <a:lnTo>
                      <a:pt x="43" y="86"/>
                    </a:lnTo>
                    <a:lnTo>
                      <a:pt x="45" y="86"/>
                    </a:lnTo>
                    <a:lnTo>
                      <a:pt x="48" y="86"/>
                    </a:lnTo>
                    <a:lnTo>
                      <a:pt x="57" y="86"/>
                    </a:lnTo>
                    <a:lnTo>
                      <a:pt x="59" y="86"/>
                    </a:lnTo>
                    <a:lnTo>
                      <a:pt x="65" y="83"/>
                    </a:lnTo>
                    <a:lnTo>
                      <a:pt x="74" y="77"/>
                    </a:lnTo>
                    <a:lnTo>
                      <a:pt x="79" y="63"/>
                    </a:lnTo>
                    <a:lnTo>
                      <a:pt x="76" y="69"/>
                    </a:lnTo>
                    <a:lnTo>
                      <a:pt x="79" y="63"/>
                    </a:lnTo>
                    <a:lnTo>
                      <a:pt x="79" y="60"/>
                    </a:lnTo>
                    <a:lnTo>
                      <a:pt x="82" y="52"/>
                    </a:lnTo>
                    <a:lnTo>
                      <a:pt x="82" y="49"/>
                    </a:lnTo>
                    <a:lnTo>
                      <a:pt x="79" y="43"/>
                    </a:lnTo>
                    <a:lnTo>
                      <a:pt x="79" y="37"/>
                    </a:lnTo>
                    <a:lnTo>
                      <a:pt x="76" y="26"/>
                    </a:lnTo>
                    <a:lnTo>
                      <a:pt x="76" y="20"/>
                    </a:lnTo>
                    <a:lnTo>
                      <a:pt x="76" y="17"/>
                    </a:lnTo>
                    <a:lnTo>
                      <a:pt x="74" y="11"/>
                    </a:lnTo>
                    <a:lnTo>
                      <a:pt x="71" y="5"/>
                    </a:lnTo>
                    <a:lnTo>
                      <a:pt x="65" y="3"/>
                    </a:lnTo>
                    <a:lnTo>
                      <a:pt x="59" y="0"/>
                    </a:lnTo>
                    <a:lnTo>
                      <a:pt x="54" y="0"/>
                    </a:lnTo>
                    <a:lnTo>
                      <a:pt x="48" y="0"/>
                    </a:lnTo>
                    <a:lnTo>
                      <a:pt x="43" y="0"/>
                    </a:lnTo>
                    <a:lnTo>
                      <a:pt x="37" y="5"/>
                    </a:lnTo>
                    <a:lnTo>
                      <a:pt x="34" y="11"/>
                    </a:lnTo>
                    <a:lnTo>
                      <a:pt x="31" y="17"/>
                    </a:lnTo>
                    <a:lnTo>
                      <a:pt x="31" y="20"/>
                    </a:lnTo>
                    <a:lnTo>
                      <a:pt x="31" y="29"/>
                    </a:lnTo>
                    <a:lnTo>
                      <a:pt x="31" y="31"/>
                    </a:lnTo>
                    <a:lnTo>
                      <a:pt x="34" y="31"/>
                    </a:lnTo>
                    <a:lnTo>
                      <a:pt x="34" y="40"/>
                    </a:lnTo>
                    <a:lnTo>
                      <a:pt x="34" y="46"/>
                    </a:lnTo>
                    <a:lnTo>
                      <a:pt x="37" y="46"/>
                    </a:lnTo>
                    <a:lnTo>
                      <a:pt x="37" y="52"/>
                    </a:lnTo>
                    <a:lnTo>
                      <a:pt x="37" y="49"/>
                    </a:lnTo>
                    <a:lnTo>
                      <a:pt x="37" y="52"/>
                    </a:lnTo>
                    <a:lnTo>
                      <a:pt x="37" y="46"/>
                    </a:lnTo>
                    <a:lnTo>
                      <a:pt x="37" y="49"/>
                    </a:lnTo>
                    <a:lnTo>
                      <a:pt x="37" y="46"/>
                    </a:lnTo>
                    <a:lnTo>
                      <a:pt x="34" y="54"/>
                    </a:lnTo>
                    <a:lnTo>
                      <a:pt x="34" y="52"/>
                    </a:lnTo>
                    <a:lnTo>
                      <a:pt x="37" y="49"/>
                    </a:lnTo>
                    <a:lnTo>
                      <a:pt x="34" y="52"/>
                    </a:lnTo>
                    <a:lnTo>
                      <a:pt x="40" y="46"/>
                    </a:lnTo>
                    <a:lnTo>
                      <a:pt x="48" y="40"/>
                    </a:lnTo>
                    <a:lnTo>
                      <a:pt x="54" y="40"/>
                    </a:lnTo>
                    <a:lnTo>
                      <a:pt x="57" y="40"/>
                    </a:lnTo>
                    <a:lnTo>
                      <a:pt x="54" y="40"/>
                    </a:lnTo>
                    <a:lnTo>
                      <a:pt x="57" y="40"/>
                    </a:lnTo>
                    <a:lnTo>
                      <a:pt x="54" y="40"/>
                    </a:lnTo>
                    <a:lnTo>
                      <a:pt x="57" y="43"/>
                    </a:lnTo>
                    <a:lnTo>
                      <a:pt x="57" y="40"/>
                    </a:lnTo>
                    <a:lnTo>
                      <a:pt x="54" y="40"/>
                    </a:lnTo>
                    <a:lnTo>
                      <a:pt x="48" y="37"/>
                    </a:lnTo>
                    <a:lnTo>
                      <a:pt x="51" y="37"/>
                    </a:lnTo>
                    <a:lnTo>
                      <a:pt x="43" y="31"/>
                    </a:lnTo>
                    <a:lnTo>
                      <a:pt x="37" y="26"/>
                    </a:lnTo>
                    <a:lnTo>
                      <a:pt x="40" y="26"/>
                    </a:lnTo>
                    <a:close/>
                  </a:path>
                </a:pathLst>
              </a:custGeom>
              <a:solidFill>
                <a:srgbClr val="000000"/>
              </a:solidFill>
              <a:ln>
                <a:noFill/>
              </a:ln>
              <a:extLst>
                <a:ext uri="{91240B29-F687-4f45-9708-019B960494DF}">
                  <a14:hiddenLine xmlns:a14="http://schemas.microsoft.com/office/drawing/2010/main" xmlns="" w="9525">
                    <a:solidFill>
                      <a:srgbClr val="000000"/>
                    </a:solidFill>
                    <a:round/>
                    <a:headEnd/>
                    <a:tailEnd/>
                  </a14:hiddenLine>
                </a:ext>
              </a:extLst>
            </p:spPr>
            <p:txBody>
              <a:bodyPr/>
              <a:lstStyle/>
              <a:p>
                <a:endParaRPr lang="en-US"/>
              </a:p>
            </p:txBody>
          </p:sp>
          <p:sp>
            <p:nvSpPr>
              <p:cNvPr id="30" name="Freeform 72"/>
              <p:cNvSpPr>
                <a:spLocks/>
              </p:cNvSpPr>
              <p:nvPr/>
            </p:nvSpPr>
            <p:spPr bwMode="auto">
              <a:xfrm>
                <a:off x="433" y="1663"/>
                <a:ext cx="105" cy="81"/>
              </a:xfrm>
              <a:custGeom>
                <a:avLst/>
                <a:gdLst>
                  <a:gd name="T0" fmla="*/ 94 w 105"/>
                  <a:gd name="T1" fmla="*/ 43 h 81"/>
                  <a:gd name="T2" fmla="*/ 102 w 105"/>
                  <a:gd name="T3" fmla="*/ 32 h 81"/>
                  <a:gd name="T4" fmla="*/ 105 w 105"/>
                  <a:gd name="T5" fmla="*/ 26 h 81"/>
                  <a:gd name="T6" fmla="*/ 105 w 105"/>
                  <a:gd name="T7" fmla="*/ 23 h 81"/>
                  <a:gd name="T8" fmla="*/ 105 w 105"/>
                  <a:gd name="T9" fmla="*/ 17 h 81"/>
                  <a:gd name="T10" fmla="*/ 102 w 105"/>
                  <a:gd name="T11" fmla="*/ 9 h 81"/>
                  <a:gd name="T12" fmla="*/ 99 w 105"/>
                  <a:gd name="T13" fmla="*/ 6 h 81"/>
                  <a:gd name="T14" fmla="*/ 94 w 105"/>
                  <a:gd name="T15" fmla="*/ 3 h 81"/>
                  <a:gd name="T16" fmla="*/ 88 w 105"/>
                  <a:gd name="T17" fmla="*/ 0 h 81"/>
                  <a:gd name="T18" fmla="*/ 77 w 105"/>
                  <a:gd name="T19" fmla="*/ 0 h 81"/>
                  <a:gd name="T20" fmla="*/ 71 w 105"/>
                  <a:gd name="T21" fmla="*/ 3 h 81"/>
                  <a:gd name="T22" fmla="*/ 9 w 105"/>
                  <a:gd name="T23" fmla="*/ 40 h 81"/>
                  <a:gd name="T24" fmla="*/ 6 w 105"/>
                  <a:gd name="T25" fmla="*/ 43 h 81"/>
                  <a:gd name="T26" fmla="*/ 3 w 105"/>
                  <a:gd name="T27" fmla="*/ 46 h 81"/>
                  <a:gd name="T28" fmla="*/ 0 w 105"/>
                  <a:gd name="T29" fmla="*/ 52 h 81"/>
                  <a:gd name="T30" fmla="*/ 0 w 105"/>
                  <a:gd name="T31" fmla="*/ 66 h 81"/>
                  <a:gd name="T32" fmla="*/ 3 w 105"/>
                  <a:gd name="T33" fmla="*/ 69 h 81"/>
                  <a:gd name="T34" fmla="*/ 6 w 105"/>
                  <a:gd name="T35" fmla="*/ 75 h 81"/>
                  <a:gd name="T36" fmla="*/ 9 w 105"/>
                  <a:gd name="T37" fmla="*/ 78 h 81"/>
                  <a:gd name="T38" fmla="*/ 15 w 105"/>
                  <a:gd name="T39" fmla="*/ 81 h 81"/>
                  <a:gd name="T40" fmla="*/ 23 w 105"/>
                  <a:gd name="T41" fmla="*/ 81 h 81"/>
                  <a:gd name="T42" fmla="*/ 29 w 105"/>
                  <a:gd name="T43" fmla="*/ 81 h 81"/>
                  <a:gd name="T44" fmla="*/ 32 w 105"/>
                  <a:gd name="T45" fmla="*/ 78 h 81"/>
                  <a:gd name="T46" fmla="*/ 94 w 105"/>
                  <a:gd name="T47" fmla="*/ 43 h 81"/>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w 105"/>
                  <a:gd name="T73" fmla="*/ 0 h 81"/>
                  <a:gd name="T74" fmla="*/ 105 w 105"/>
                  <a:gd name="T75" fmla="*/ 81 h 81"/>
                </a:gdLst>
                <a:ahLst/>
                <a:cxnLst>
                  <a:cxn ang="T48">
                    <a:pos x="T0" y="T1"/>
                  </a:cxn>
                  <a:cxn ang="T49">
                    <a:pos x="T2" y="T3"/>
                  </a:cxn>
                  <a:cxn ang="T50">
                    <a:pos x="T4" y="T5"/>
                  </a:cxn>
                  <a:cxn ang="T51">
                    <a:pos x="T6" y="T7"/>
                  </a:cxn>
                  <a:cxn ang="T52">
                    <a:pos x="T8" y="T9"/>
                  </a:cxn>
                  <a:cxn ang="T53">
                    <a:pos x="T10" y="T11"/>
                  </a:cxn>
                  <a:cxn ang="T54">
                    <a:pos x="T12" y="T13"/>
                  </a:cxn>
                  <a:cxn ang="T55">
                    <a:pos x="T14" y="T15"/>
                  </a:cxn>
                  <a:cxn ang="T56">
                    <a:pos x="T16" y="T17"/>
                  </a:cxn>
                  <a:cxn ang="T57">
                    <a:pos x="T18" y="T19"/>
                  </a:cxn>
                  <a:cxn ang="T58">
                    <a:pos x="T20" y="T21"/>
                  </a:cxn>
                  <a:cxn ang="T59">
                    <a:pos x="T22" y="T23"/>
                  </a:cxn>
                  <a:cxn ang="T60">
                    <a:pos x="T24" y="T25"/>
                  </a:cxn>
                  <a:cxn ang="T61">
                    <a:pos x="T26" y="T27"/>
                  </a:cxn>
                  <a:cxn ang="T62">
                    <a:pos x="T28" y="T29"/>
                  </a:cxn>
                  <a:cxn ang="T63">
                    <a:pos x="T30" y="T31"/>
                  </a:cxn>
                  <a:cxn ang="T64">
                    <a:pos x="T32" y="T33"/>
                  </a:cxn>
                  <a:cxn ang="T65">
                    <a:pos x="T34" y="T35"/>
                  </a:cxn>
                  <a:cxn ang="T66">
                    <a:pos x="T36" y="T37"/>
                  </a:cxn>
                  <a:cxn ang="T67">
                    <a:pos x="T38" y="T39"/>
                  </a:cxn>
                  <a:cxn ang="T68">
                    <a:pos x="T40" y="T41"/>
                  </a:cxn>
                  <a:cxn ang="T69">
                    <a:pos x="T42" y="T43"/>
                  </a:cxn>
                  <a:cxn ang="T70">
                    <a:pos x="T44" y="T45"/>
                  </a:cxn>
                  <a:cxn ang="T71">
                    <a:pos x="T46" y="T47"/>
                  </a:cxn>
                </a:cxnLst>
                <a:rect l="T72" t="T73" r="T74" b="T75"/>
                <a:pathLst>
                  <a:path w="105" h="81">
                    <a:moveTo>
                      <a:pt x="94" y="43"/>
                    </a:moveTo>
                    <a:lnTo>
                      <a:pt x="102" y="32"/>
                    </a:lnTo>
                    <a:lnTo>
                      <a:pt x="105" y="26"/>
                    </a:lnTo>
                    <a:lnTo>
                      <a:pt x="105" y="23"/>
                    </a:lnTo>
                    <a:lnTo>
                      <a:pt x="105" y="17"/>
                    </a:lnTo>
                    <a:lnTo>
                      <a:pt x="102" y="9"/>
                    </a:lnTo>
                    <a:lnTo>
                      <a:pt x="99" y="6"/>
                    </a:lnTo>
                    <a:lnTo>
                      <a:pt x="94" y="3"/>
                    </a:lnTo>
                    <a:lnTo>
                      <a:pt x="88" y="0"/>
                    </a:lnTo>
                    <a:lnTo>
                      <a:pt x="77" y="0"/>
                    </a:lnTo>
                    <a:lnTo>
                      <a:pt x="71" y="3"/>
                    </a:lnTo>
                    <a:lnTo>
                      <a:pt x="9" y="40"/>
                    </a:lnTo>
                    <a:lnTo>
                      <a:pt x="6" y="43"/>
                    </a:lnTo>
                    <a:lnTo>
                      <a:pt x="3" y="46"/>
                    </a:lnTo>
                    <a:lnTo>
                      <a:pt x="0" y="52"/>
                    </a:lnTo>
                    <a:lnTo>
                      <a:pt x="0" y="66"/>
                    </a:lnTo>
                    <a:lnTo>
                      <a:pt x="3" y="69"/>
                    </a:lnTo>
                    <a:lnTo>
                      <a:pt x="6" y="75"/>
                    </a:lnTo>
                    <a:lnTo>
                      <a:pt x="9" y="78"/>
                    </a:lnTo>
                    <a:lnTo>
                      <a:pt x="15" y="81"/>
                    </a:lnTo>
                    <a:lnTo>
                      <a:pt x="23" y="81"/>
                    </a:lnTo>
                    <a:lnTo>
                      <a:pt x="29" y="81"/>
                    </a:lnTo>
                    <a:lnTo>
                      <a:pt x="32" y="78"/>
                    </a:lnTo>
                    <a:lnTo>
                      <a:pt x="94" y="43"/>
                    </a:lnTo>
                    <a:close/>
                  </a:path>
                </a:pathLst>
              </a:custGeom>
              <a:solidFill>
                <a:srgbClr val="000000"/>
              </a:solidFill>
              <a:ln>
                <a:noFill/>
              </a:ln>
              <a:extLst>
                <a:ext uri="{91240B29-F687-4f45-9708-019B960494DF}">
                  <a14:hiddenLine xmlns:a14="http://schemas.microsoft.com/office/drawing/2010/main" xmlns="" w="9525">
                    <a:solidFill>
                      <a:srgbClr val="000000"/>
                    </a:solidFill>
                    <a:round/>
                    <a:headEnd/>
                    <a:tailEnd/>
                  </a14:hiddenLine>
                </a:ext>
              </a:extLst>
            </p:spPr>
            <p:txBody>
              <a:bodyPr/>
              <a:lstStyle/>
              <a:p>
                <a:endParaRPr lang="en-US"/>
              </a:p>
            </p:txBody>
          </p:sp>
          <p:sp>
            <p:nvSpPr>
              <p:cNvPr id="31" name="Freeform 73"/>
              <p:cNvSpPr>
                <a:spLocks/>
              </p:cNvSpPr>
              <p:nvPr/>
            </p:nvSpPr>
            <p:spPr bwMode="auto">
              <a:xfrm>
                <a:off x="354" y="1557"/>
                <a:ext cx="263" cy="224"/>
              </a:xfrm>
              <a:custGeom>
                <a:avLst/>
                <a:gdLst>
                  <a:gd name="T0" fmla="*/ 260 w 263"/>
                  <a:gd name="T1" fmla="*/ 161 h 224"/>
                  <a:gd name="T2" fmla="*/ 43 w 263"/>
                  <a:gd name="T3" fmla="*/ 175 h 224"/>
                  <a:gd name="T4" fmla="*/ 63 w 263"/>
                  <a:gd name="T5" fmla="*/ 210 h 224"/>
                  <a:gd name="T6" fmla="*/ 181 w 263"/>
                  <a:gd name="T7" fmla="*/ 25 h 224"/>
                  <a:gd name="T8" fmla="*/ 144 w 263"/>
                  <a:gd name="T9" fmla="*/ 0 h 224"/>
                  <a:gd name="T10" fmla="*/ 0 w 263"/>
                  <a:gd name="T11" fmla="*/ 224 h 224"/>
                  <a:gd name="T12" fmla="*/ 263 w 263"/>
                  <a:gd name="T13" fmla="*/ 207 h 224"/>
                  <a:gd name="T14" fmla="*/ 260 w 263"/>
                  <a:gd name="T15" fmla="*/ 161 h 224"/>
                  <a:gd name="T16" fmla="*/ 0 60000 65536"/>
                  <a:gd name="T17" fmla="*/ 0 60000 65536"/>
                  <a:gd name="T18" fmla="*/ 0 60000 65536"/>
                  <a:gd name="T19" fmla="*/ 0 60000 65536"/>
                  <a:gd name="T20" fmla="*/ 0 60000 65536"/>
                  <a:gd name="T21" fmla="*/ 0 60000 65536"/>
                  <a:gd name="T22" fmla="*/ 0 60000 65536"/>
                  <a:gd name="T23" fmla="*/ 0 60000 65536"/>
                  <a:gd name="T24" fmla="*/ 0 w 263"/>
                  <a:gd name="T25" fmla="*/ 0 h 224"/>
                  <a:gd name="T26" fmla="*/ 263 w 263"/>
                  <a:gd name="T27" fmla="*/ 224 h 22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263" h="224">
                    <a:moveTo>
                      <a:pt x="260" y="161"/>
                    </a:moveTo>
                    <a:lnTo>
                      <a:pt x="43" y="175"/>
                    </a:lnTo>
                    <a:lnTo>
                      <a:pt x="63" y="210"/>
                    </a:lnTo>
                    <a:lnTo>
                      <a:pt x="181" y="25"/>
                    </a:lnTo>
                    <a:lnTo>
                      <a:pt x="144" y="0"/>
                    </a:lnTo>
                    <a:lnTo>
                      <a:pt x="0" y="224"/>
                    </a:lnTo>
                    <a:lnTo>
                      <a:pt x="263" y="207"/>
                    </a:lnTo>
                    <a:lnTo>
                      <a:pt x="260" y="161"/>
                    </a:lnTo>
                    <a:close/>
                  </a:path>
                </a:pathLst>
              </a:custGeom>
              <a:solidFill>
                <a:srgbClr val="000000"/>
              </a:solidFill>
              <a:ln>
                <a:noFill/>
              </a:ln>
              <a:extLst>
                <a:ext uri="{91240B29-F687-4f45-9708-019B960494DF}">
                  <a14:hiddenLine xmlns:a14="http://schemas.microsoft.com/office/drawing/2010/main" xmlns="" w="9525">
                    <a:solidFill>
                      <a:srgbClr val="000000"/>
                    </a:solidFill>
                    <a:round/>
                    <a:headEnd/>
                    <a:tailEnd/>
                  </a14:hiddenLine>
                </a:ext>
              </a:extLst>
            </p:spPr>
            <p:txBody>
              <a:bodyPr/>
              <a:lstStyle/>
              <a:p>
                <a:endParaRPr lang="en-US"/>
              </a:p>
            </p:txBody>
          </p:sp>
          <p:sp>
            <p:nvSpPr>
              <p:cNvPr id="32" name="Freeform 74"/>
              <p:cNvSpPr>
                <a:spLocks/>
              </p:cNvSpPr>
              <p:nvPr/>
            </p:nvSpPr>
            <p:spPr bwMode="auto">
              <a:xfrm>
                <a:off x="535" y="1597"/>
                <a:ext cx="76" cy="83"/>
              </a:xfrm>
              <a:custGeom>
                <a:avLst/>
                <a:gdLst>
                  <a:gd name="T0" fmla="*/ 45 w 76"/>
                  <a:gd name="T1" fmla="*/ 63 h 83"/>
                  <a:gd name="T2" fmla="*/ 57 w 76"/>
                  <a:gd name="T3" fmla="*/ 66 h 83"/>
                  <a:gd name="T4" fmla="*/ 68 w 76"/>
                  <a:gd name="T5" fmla="*/ 60 h 83"/>
                  <a:gd name="T6" fmla="*/ 73 w 76"/>
                  <a:gd name="T7" fmla="*/ 52 h 83"/>
                  <a:gd name="T8" fmla="*/ 76 w 76"/>
                  <a:gd name="T9" fmla="*/ 40 h 83"/>
                  <a:gd name="T10" fmla="*/ 73 w 76"/>
                  <a:gd name="T11" fmla="*/ 29 h 83"/>
                  <a:gd name="T12" fmla="*/ 68 w 76"/>
                  <a:gd name="T13" fmla="*/ 23 h 83"/>
                  <a:gd name="T14" fmla="*/ 62 w 76"/>
                  <a:gd name="T15" fmla="*/ 17 h 83"/>
                  <a:gd name="T16" fmla="*/ 62 w 76"/>
                  <a:gd name="T17" fmla="*/ 17 h 83"/>
                  <a:gd name="T18" fmla="*/ 54 w 76"/>
                  <a:gd name="T19" fmla="*/ 11 h 83"/>
                  <a:gd name="T20" fmla="*/ 48 w 76"/>
                  <a:gd name="T21" fmla="*/ 8 h 83"/>
                  <a:gd name="T22" fmla="*/ 45 w 76"/>
                  <a:gd name="T23" fmla="*/ 8 h 83"/>
                  <a:gd name="T24" fmla="*/ 42 w 76"/>
                  <a:gd name="T25" fmla="*/ 6 h 83"/>
                  <a:gd name="T26" fmla="*/ 37 w 76"/>
                  <a:gd name="T27" fmla="*/ 3 h 83"/>
                  <a:gd name="T28" fmla="*/ 28 w 76"/>
                  <a:gd name="T29" fmla="*/ 0 h 83"/>
                  <a:gd name="T30" fmla="*/ 14 w 76"/>
                  <a:gd name="T31" fmla="*/ 3 h 83"/>
                  <a:gd name="T32" fmla="*/ 20 w 76"/>
                  <a:gd name="T33" fmla="*/ 3 h 83"/>
                  <a:gd name="T34" fmla="*/ 9 w 76"/>
                  <a:gd name="T35" fmla="*/ 8 h 83"/>
                  <a:gd name="T36" fmla="*/ 6 w 76"/>
                  <a:gd name="T37" fmla="*/ 11 h 83"/>
                  <a:gd name="T38" fmla="*/ 0 w 76"/>
                  <a:gd name="T39" fmla="*/ 20 h 83"/>
                  <a:gd name="T40" fmla="*/ 0 w 76"/>
                  <a:gd name="T41" fmla="*/ 34 h 83"/>
                  <a:gd name="T42" fmla="*/ 0 w 76"/>
                  <a:gd name="T43" fmla="*/ 46 h 83"/>
                  <a:gd name="T44" fmla="*/ 0 w 76"/>
                  <a:gd name="T45" fmla="*/ 55 h 83"/>
                  <a:gd name="T46" fmla="*/ 0 w 76"/>
                  <a:gd name="T47" fmla="*/ 60 h 83"/>
                  <a:gd name="T48" fmla="*/ 3 w 76"/>
                  <a:gd name="T49" fmla="*/ 66 h 83"/>
                  <a:gd name="T50" fmla="*/ 14 w 76"/>
                  <a:gd name="T51" fmla="*/ 81 h 83"/>
                  <a:gd name="T52" fmla="*/ 23 w 76"/>
                  <a:gd name="T53" fmla="*/ 83 h 83"/>
                  <a:gd name="T54" fmla="*/ 37 w 76"/>
                  <a:gd name="T55" fmla="*/ 81 h 83"/>
                  <a:gd name="T56" fmla="*/ 45 w 76"/>
                  <a:gd name="T57" fmla="*/ 72 h 83"/>
                  <a:gd name="T58" fmla="*/ 48 w 76"/>
                  <a:gd name="T59" fmla="*/ 60 h 83"/>
                  <a:gd name="T60" fmla="*/ 48 w 76"/>
                  <a:gd name="T61" fmla="*/ 57 h 83"/>
                  <a:gd name="T62" fmla="*/ 45 w 76"/>
                  <a:gd name="T63" fmla="*/ 49 h 83"/>
                  <a:gd name="T64" fmla="*/ 45 w 76"/>
                  <a:gd name="T65" fmla="*/ 43 h 83"/>
                  <a:gd name="T66" fmla="*/ 45 w 76"/>
                  <a:gd name="T67" fmla="*/ 40 h 83"/>
                  <a:gd name="T68" fmla="*/ 45 w 76"/>
                  <a:gd name="T69" fmla="*/ 40 h 83"/>
                  <a:gd name="T70" fmla="*/ 42 w 76"/>
                  <a:gd name="T71" fmla="*/ 40 h 83"/>
                  <a:gd name="T72" fmla="*/ 42 w 76"/>
                  <a:gd name="T73" fmla="*/ 40 h 83"/>
                  <a:gd name="T74" fmla="*/ 45 w 76"/>
                  <a:gd name="T75" fmla="*/ 34 h 83"/>
                  <a:gd name="T76" fmla="*/ 45 w 76"/>
                  <a:gd name="T77" fmla="*/ 34 h 83"/>
                  <a:gd name="T78" fmla="*/ 40 w 76"/>
                  <a:gd name="T79" fmla="*/ 40 h 83"/>
                  <a:gd name="T80" fmla="*/ 42 w 76"/>
                  <a:gd name="T81" fmla="*/ 37 h 83"/>
                  <a:gd name="T82" fmla="*/ 23 w 76"/>
                  <a:gd name="T83" fmla="*/ 46 h 83"/>
                  <a:gd name="T84" fmla="*/ 23 w 76"/>
                  <a:gd name="T85" fmla="*/ 46 h 83"/>
                  <a:gd name="T86" fmla="*/ 26 w 76"/>
                  <a:gd name="T87" fmla="*/ 49 h 83"/>
                  <a:gd name="T88" fmla="*/ 20 w 76"/>
                  <a:gd name="T89" fmla="*/ 46 h 83"/>
                  <a:gd name="T90" fmla="*/ 26 w 76"/>
                  <a:gd name="T91" fmla="*/ 46 h 83"/>
                  <a:gd name="T92" fmla="*/ 26 w 76"/>
                  <a:gd name="T93" fmla="*/ 49 h 83"/>
                  <a:gd name="T94" fmla="*/ 28 w 76"/>
                  <a:gd name="T95" fmla="*/ 52 h 83"/>
                  <a:gd name="T96" fmla="*/ 31 w 76"/>
                  <a:gd name="T97" fmla="*/ 55 h 83"/>
                  <a:gd name="T98" fmla="*/ 40 w 76"/>
                  <a:gd name="T99" fmla="*/ 60 h 83"/>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w 76"/>
                  <a:gd name="T151" fmla="*/ 0 h 83"/>
                  <a:gd name="T152" fmla="*/ 76 w 76"/>
                  <a:gd name="T153" fmla="*/ 83 h 83"/>
                </a:gdLst>
                <a:ahLst/>
                <a:cxnLst>
                  <a:cxn ang="T100">
                    <a:pos x="T0" y="T1"/>
                  </a:cxn>
                  <a:cxn ang="T101">
                    <a:pos x="T2" y="T3"/>
                  </a:cxn>
                  <a:cxn ang="T102">
                    <a:pos x="T4" y="T5"/>
                  </a:cxn>
                  <a:cxn ang="T103">
                    <a:pos x="T6" y="T7"/>
                  </a:cxn>
                  <a:cxn ang="T104">
                    <a:pos x="T8" y="T9"/>
                  </a:cxn>
                  <a:cxn ang="T105">
                    <a:pos x="T10" y="T11"/>
                  </a:cxn>
                  <a:cxn ang="T106">
                    <a:pos x="T12" y="T13"/>
                  </a:cxn>
                  <a:cxn ang="T107">
                    <a:pos x="T14" y="T15"/>
                  </a:cxn>
                  <a:cxn ang="T108">
                    <a:pos x="T16" y="T17"/>
                  </a:cxn>
                  <a:cxn ang="T109">
                    <a:pos x="T18" y="T19"/>
                  </a:cxn>
                  <a:cxn ang="T110">
                    <a:pos x="T20" y="T21"/>
                  </a:cxn>
                  <a:cxn ang="T111">
                    <a:pos x="T22" y="T23"/>
                  </a:cxn>
                  <a:cxn ang="T112">
                    <a:pos x="T24" y="T25"/>
                  </a:cxn>
                  <a:cxn ang="T113">
                    <a:pos x="T26" y="T27"/>
                  </a:cxn>
                  <a:cxn ang="T114">
                    <a:pos x="T28" y="T29"/>
                  </a:cxn>
                  <a:cxn ang="T115">
                    <a:pos x="T30" y="T31"/>
                  </a:cxn>
                  <a:cxn ang="T116">
                    <a:pos x="T32" y="T33"/>
                  </a:cxn>
                  <a:cxn ang="T117">
                    <a:pos x="T34" y="T35"/>
                  </a:cxn>
                  <a:cxn ang="T118">
                    <a:pos x="T36" y="T37"/>
                  </a:cxn>
                  <a:cxn ang="T119">
                    <a:pos x="T38" y="T39"/>
                  </a:cxn>
                  <a:cxn ang="T120">
                    <a:pos x="T40" y="T41"/>
                  </a:cxn>
                  <a:cxn ang="T121">
                    <a:pos x="T42" y="T43"/>
                  </a:cxn>
                  <a:cxn ang="T122">
                    <a:pos x="T44" y="T45"/>
                  </a:cxn>
                  <a:cxn ang="T123">
                    <a:pos x="T46" y="T47"/>
                  </a:cxn>
                  <a:cxn ang="T124">
                    <a:pos x="T48" y="T49"/>
                  </a:cxn>
                  <a:cxn ang="T125">
                    <a:pos x="T50" y="T51"/>
                  </a:cxn>
                  <a:cxn ang="T126">
                    <a:pos x="T52" y="T53"/>
                  </a:cxn>
                  <a:cxn ang="T127">
                    <a:pos x="T54" y="T55"/>
                  </a:cxn>
                  <a:cxn ang="T128">
                    <a:pos x="T56" y="T57"/>
                  </a:cxn>
                  <a:cxn ang="T129">
                    <a:pos x="T58" y="T59"/>
                  </a:cxn>
                  <a:cxn ang="T130">
                    <a:pos x="T60" y="T61"/>
                  </a:cxn>
                  <a:cxn ang="T131">
                    <a:pos x="T62" y="T63"/>
                  </a:cxn>
                  <a:cxn ang="T132">
                    <a:pos x="T64" y="T65"/>
                  </a:cxn>
                  <a:cxn ang="T133">
                    <a:pos x="T66" y="T67"/>
                  </a:cxn>
                  <a:cxn ang="T134">
                    <a:pos x="T68" y="T69"/>
                  </a:cxn>
                  <a:cxn ang="T135">
                    <a:pos x="T70" y="T71"/>
                  </a:cxn>
                  <a:cxn ang="T136">
                    <a:pos x="T72" y="T73"/>
                  </a:cxn>
                  <a:cxn ang="T137">
                    <a:pos x="T74" y="T75"/>
                  </a:cxn>
                  <a:cxn ang="T138">
                    <a:pos x="T76" y="T77"/>
                  </a:cxn>
                  <a:cxn ang="T139">
                    <a:pos x="T78" y="T79"/>
                  </a:cxn>
                  <a:cxn ang="T140">
                    <a:pos x="T80" y="T81"/>
                  </a:cxn>
                  <a:cxn ang="T141">
                    <a:pos x="T82" y="T83"/>
                  </a:cxn>
                  <a:cxn ang="T142">
                    <a:pos x="T84" y="T85"/>
                  </a:cxn>
                  <a:cxn ang="T143">
                    <a:pos x="T86" y="T87"/>
                  </a:cxn>
                  <a:cxn ang="T144">
                    <a:pos x="T88" y="T89"/>
                  </a:cxn>
                  <a:cxn ang="T145">
                    <a:pos x="T90" y="T91"/>
                  </a:cxn>
                  <a:cxn ang="T146">
                    <a:pos x="T92" y="T93"/>
                  </a:cxn>
                  <a:cxn ang="T147">
                    <a:pos x="T94" y="T95"/>
                  </a:cxn>
                  <a:cxn ang="T148">
                    <a:pos x="T96" y="T97"/>
                  </a:cxn>
                  <a:cxn ang="T149">
                    <a:pos x="T98" y="T99"/>
                  </a:cxn>
                </a:cxnLst>
                <a:rect l="T150" t="T151" r="T152" b="T153"/>
                <a:pathLst>
                  <a:path w="76" h="83">
                    <a:moveTo>
                      <a:pt x="40" y="60"/>
                    </a:moveTo>
                    <a:lnTo>
                      <a:pt x="45" y="63"/>
                    </a:lnTo>
                    <a:lnTo>
                      <a:pt x="51" y="63"/>
                    </a:lnTo>
                    <a:lnTo>
                      <a:pt x="57" y="66"/>
                    </a:lnTo>
                    <a:lnTo>
                      <a:pt x="62" y="63"/>
                    </a:lnTo>
                    <a:lnTo>
                      <a:pt x="68" y="60"/>
                    </a:lnTo>
                    <a:lnTo>
                      <a:pt x="71" y="57"/>
                    </a:lnTo>
                    <a:lnTo>
                      <a:pt x="73" y="52"/>
                    </a:lnTo>
                    <a:lnTo>
                      <a:pt x="76" y="46"/>
                    </a:lnTo>
                    <a:lnTo>
                      <a:pt x="76" y="40"/>
                    </a:lnTo>
                    <a:lnTo>
                      <a:pt x="76" y="34"/>
                    </a:lnTo>
                    <a:lnTo>
                      <a:pt x="73" y="29"/>
                    </a:lnTo>
                    <a:lnTo>
                      <a:pt x="71" y="23"/>
                    </a:lnTo>
                    <a:lnTo>
                      <a:pt x="68" y="23"/>
                    </a:lnTo>
                    <a:lnTo>
                      <a:pt x="65" y="20"/>
                    </a:lnTo>
                    <a:lnTo>
                      <a:pt x="62" y="17"/>
                    </a:lnTo>
                    <a:lnTo>
                      <a:pt x="65" y="20"/>
                    </a:lnTo>
                    <a:lnTo>
                      <a:pt x="62" y="17"/>
                    </a:lnTo>
                    <a:lnTo>
                      <a:pt x="54" y="14"/>
                    </a:lnTo>
                    <a:lnTo>
                      <a:pt x="54" y="11"/>
                    </a:lnTo>
                    <a:lnTo>
                      <a:pt x="48" y="8"/>
                    </a:lnTo>
                    <a:lnTo>
                      <a:pt x="45" y="8"/>
                    </a:lnTo>
                    <a:lnTo>
                      <a:pt x="48" y="8"/>
                    </a:lnTo>
                    <a:lnTo>
                      <a:pt x="42" y="6"/>
                    </a:lnTo>
                    <a:lnTo>
                      <a:pt x="40" y="3"/>
                    </a:lnTo>
                    <a:lnTo>
                      <a:pt x="37" y="3"/>
                    </a:lnTo>
                    <a:lnTo>
                      <a:pt x="34" y="3"/>
                    </a:lnTo>
                    <a:lnTo>
                      <a:pt x="28" y="0"/>
                    </a:lnTo>
                    <a:lnTo>
                      <a:pt x="14" y="3"/>
                    </a:lnTo>
                    <a:lnTo>
                      <a:pt x="6" y="11"/>
                    </a:lnTo>
                    <a:lnTo>
                      <a:pt x="20" y="3"/>
                    </a:lnTo>
                    <a:lnTo>
                      <a:pt x="14" y="3"/>
                    </a:lnTo>
                    <a:lnTo>
                      <a:pt x="9" y="8"/>
                    </a:lnTo>
                    <a:lnTo>
                      <a:pt x="6" y="11"/>
                    </a:lnTo>
                    <a:lnTo>
                      <a:pt x="3" y="17"/>
                    </a:lnTo>
                    <a:lnTo>
                      <a:pt x="0" y="20"/>
                    </a:lnTo>
                    <a:lnTo>
                      <a:pt x="0" y="23"/>
                    </a:lnTo>
                    <a:lnTo>
                      <a:pt x="0" y="34"/>
                    </a:lnTo>
                    <a:lnTo>
                      <a:pt x="0" y="29"/>
                    </a:lnTo>
                    <a:lnTo>
                      <a:pt x="0" y="46"/>
                    </a:lnTo>
                    <a:lnTo>
                      <a:pt x="0" y="43"/>
                    </a:lnTo>
                    <a:lnTo>
                      <a:pt x="0" y="55"/>
                    </a:lnTo>
                    <a:lnTo>
                      <a:pt x="0" y="60"/>
                    </a:lnTo>
                    <a:lnTo>
                      <a:pt x="3" y="63"/>
                    </a:lnTo>
                    <a:lnTo>
                      <a:pt x="3" y="66"/>
                    </a:lnTo>
                    <a:lnTo>
                      <a:pt x="3" y="72"/>
                    </a:lnTo>
                    <a:lnTo>
                      <a:pt x="14" y="81"/>
                    </a:lnTo>
                    <a:lnTo>
                      <a:pt x="17" y="83"/>
                    </a:lnTo>
                    <a:lnTo>
                      <a:pt x="23" y="83"/>
                    </a:lnTo>
                    <a:lnTo>
                      <a:pt x="28" y="83"/>
                    </a:lnTo>
                    <a:lnTo>
                      <a:pt x="37" y="81"/>
                    </a:lnTo>
                    <a:lnTo>
                      <a:pt x="40" y="75"/>
                    </a:lnTo>
                    <a:lnTo>
                      <a:pt x="45" y="72"/>
                    </a:lnTo>
                    <a:lnTo>
                      <a:pt x="45" y="66"/>
                    </a:lnTo>
                    <a:lnTo>
                      <a:pt x="48" y="60"/>
                    </a:lnTo>
                    <a:lnTo>
                      <a:pt x="45" y="55"/>
                    </a:lnTo>
                    <a:lnTo>
                      <a:pt x="48" y="57"/>
                    </a:lnTo>
                    <a:lnTo>
                      <a:pt x="45" y="55"/>
                    </a:lnTo>
                    <a:lnTo>
                      <a:pt x="45" y="49"/>
                    </a:lnTo>
                    <a:lnTo>
                      <a:pt x="45" y="43"/>
                    </a:lnTo>
                    <a:lnTo>
                      <a:pt x="45" y="40"/>
                    </a:lnTo>
                    <a:lnTo>
                      <a:pt x="42" y="40"/>
                    </a:lnTo>
                    <a:lnTo>
                      <a:pt x="45" y="40"/>
                    </a:lnTo>
                    <a:lnTo>
                      <a:pt x="42" y="43"/>
                    </a:lnTo>
                    <a:lnTo>
                      <a:pt x="42" y="40"/>
                    </a:lnTo>
                    <a:lnTo>
                      <a:pt x="45" y="34"/>
                    </a:lnTo>
                    <a:lnTo>
                      <a:pt x="42" y="40"/>
                    </a:lnTo>
                    <a:lnTo>
                      <a:pt x="45" y="37"/>
                    </a:lnTo>
                    <a:lnTo>
                      <a:pt x="45" y="34"/>
                    </a:lnTo>
                    <a:lnTo>
                      <a:pt x="45" y="37"/>
                    </a:lnTo>
                    <a:lnTo>
                      <a:pt x="45" y="34"/>
                    </a:lnTo>
                    <a:lnTo>
                      <a:pt x="42" y="37"/>
                    </a:lnTo>
                    <a:lnTo>
                      <a:pt x="40" y="40"/>
                    </a:lnTo>
                    <a:lnTo>
                      <a:pt x="28" y="46"/>
                    </a:lnTo>
                    <a:lnTo>
                      <a:pt x="42" y="37"/>
                    </a:lnTo>
                    <a:lnTo>
                      <a:pt x="37" y="43"/>
                    </a:lnTo>
                    <a:lnTo>
                      <a:pt x="23" y="46"/>
                    </a:lnTo>
                    <a:lnTo>
                      <a:pt x="26" y="46"/>
                    </a:lnTo>
                    <a:lnTo>
                      <a:pt x="23" y="46"/>
                    </a:lnTo>
                    <a:lnTo>
                      <a:pt x="26" y="49"/>
                    </a:lnTo>
                    <a:lnTo>
                      <a:pt x="23" y="46"/>
                    </a:lnTo>
                    <a:lnTo>
                      <a:pt x="20" y="46"/>
                    </a:lnTo>
                    <a:lnTo>
                      <a:pt x="23" y="46"/>
                    </a:lnTo>
                    <a:lnTo>
                      <a:pt x="26" y="46"/>
                    </a:lnTo>
                    <a:lnTo>
                      <a:pt x="26" y="49"/>
                    </a:lnTo>
                    <a:lnTo>
                      <a:pt x="28" y="49"/>
                    </a:lnTo>
                    <a:lnTo>
                      <a:pt x="28" y="52"/>
                    </a:lnTo>
                    <a:lnTo>
                      <a:pt x="34" y="55"/>
                    </a:lnTo>
                    <a:lnTo>
                      <a:pt x="31" y="55"/>
                    </a:lnTo>
                    <a:lnTo>
                      <a:pt x="37" y="57"/>
                    </a:lnTo>
                    <a:lnTo>
                      <a:pt x="40" y="60"/>
                    </a:lnTo>
                    <a:close/>
                  </a:path>
                </a:pathLst>
              </a:custGeom>
              <a:solidFill>
                <a:srgbClr val="000000"/>
              </a:solidFill>
              <a:ln>
                <a:noFill/>
              </a:ln>
              <a:extLst>
                <a:ext uri="{91240B29-F687-4f45-9708-019B960494DF}">
                  <a14:hiddenLine xmlns:a14="http://schemas.microsoft.com/office/drawing/2010/main" xmlns="" w="9525">
                    <a:solidFill>
                      <a:srgbClr val="000000"/>
                    </a:solidFill>
                    <a:round/>
                    <a:headEnd/>
                    <a:tailEnd/>
                  </a14:hiddenLine>
                </a:ext>
              </a:extLst>
            </p:spPr>
            <p:txBody>
              <a:bodyPr/>
              <a:lstStyle/>
              <a:p>
                <a:endParaRPr lang="en-US"/>
              </a:p>
            </p:txBody>
          </p:sp>
          <p:sp>
            <p:nvSpPr>
              <p:cNvPr id="33" name="Freeform 75"/>
              <p:cNvSpPr>
                <a:spLocks/>
              </p:cNvSpPr>
              <p:nvPr/>
            </p:nvSpPr>
            <p:spPr bwMode="auto">
              <a:xfrm>
                <a:off x="496" y="1634"/>
                <a:ext cx="90" cy="84"/>
              </a:xfrm>
              <a:custGeom>
                <a:avLst/>
                <a:gdLst>
                  <a:gd name="T0" fmla="*/ 8 w 90"/>
                  <a:gd name="T1" fmla="*/ 32 h 84"/>
                  <a:gd name="T2" fmla="*/ 0 w 90"/>
                  <a:gd name="T3" fmla="*/ 44 h 84"/>
                  <a:gd name="T4" fmla="*/ 2 w 90"/>
                  <a:gd name="T5" fmla="*/ 61 h 84"/>
                  <a:gd name="T6" fmla="*/ 8 w 90"/>
                  <a:gd name="T7" fmla="*/ 69 h 84"/>
                  <a:gd name="T8" fmla="*/ 19 w 90"/>
                  <a:gd name="T9" fmla="*/ 75 h 84"/>
                  <a:gd name="T10" fmla="*/ 33 w 90"/>
                  <a:gd name="T11" fmla="*/ 72 h 84"/>
                  <a:gd name="T12" fmla="*/ 31 w 90"/>
                  <a:gd name="T13" fmla="*/ 72 h 84"/>
                  <a:gd name="T14" fmla="*/ 31 w 90"/>
                  <a:gd name="T15" fmla="*/ 72 h 84"/>
                  <a:gd name="T16" fmla="*/ 33 w 90"/>
                  <a:gd name="T17" fmla="*/ 72 h 84"/>
                  <a:gd name="T18" fmla="*/ 36 w 90"/>
                  <a:gd name="T19" fmla="*/ 72 h 84"/>
                  <a:gd name="T20" fmla="*/ 39 w 90"/>
                  <a:gd name="T21" fmla="*/ 75 h 84"/>
                  <a:gd name="T22" fmla="*/ 56 w 90"/>
                  <a:gd name="T23" fmla="*/ 81 h 84"/>
                  <a:gd name="T24" fmla="*/ 65 w 90"/>
                  <a:gd name="T25" fmla="*/ 84 h 84"/>
                  <a:gd name="T26" fmla="*/ 67 w 90"/>
                  <a:gd name="T27" fmla="*/ 81 h 84"/>
                  <a:gd name="T28" fmla="*/ 87 w 90"/>
                  <a:gd name="T29" fmla="*/ 69 h 84"/>
                  <a:gd name="T30" fmla="*/ 90 w 90"/>
                  <a:gd name="T31" fmla="*/ 61 h 84"/>
                  <a:gd name="T32" fmla="*/ 90 w 90"/>
                  <a:gd name="T33" fmla="*/ 52 h 84"/>
                  <a:gd name="T34" fmla="*/ 90 w 90"/>
                  <a:gd name="T35" fmla="*/ 46 h 84"/>
                  <a:gd name="T36" fmla="*/ 90 w 90"/>
                  <a:gd name="T37" fmla="*/ 38 h 84"/>
                  <a:gd name="T38" fmla="*/ 87 w 90"/>
                  <a:gd name="T39" fmla="*/ 23 h 84"/>
                  <a:gd name="T40" fmla="*/ 84 w 90"/>
                  <a:gd name="T41" fmla="*/ 20 h 84"/>
                  <a:gd name="T42" fmla="*/ 84 w 90"/>
                  <a:gd name="T43" fmla="*/ 12 h 84"/>
                  <a:gd name="T44" fmla="*/ 76 w 90"/>
                  <a:gd name="T45" fmla="*/ 3 h 84"/>
                  <a:gd name="T46" fmla="*/ 59 w 90"/>
                  <a:gd name="T47" fmla="*/ 0 h 84"/>
                  <a:gd name="T48" fmla="*/ 48 w 90"/>
                  <a:gd name="T49" fmla="*/ 6 h 84"/>
                  <a:gd name="T50" fmla="*/ 42 w 90"/>
                  <a:gd name="T51" fmla="*/ 18 h 84"/>
                  <a:gd name="T52" fmla="*/ 42 w 90"/>
                  <a:gd name="T53" fmla="*/ 29 h 84"/>
                  <a:gd name="T54" fmla="*/ 42 w 90"/>
                  <a:gd name="T55" fmla="*/ 35 h 84"/>
                  <a:gd name="T56" fmla="*/ 45 w 90"/>
                  <a:gd name="T57" fmla="*/ 46 h 84"/>
                  <a:gd name="T58" fmla="*/ 45 w 90"/>
                  <a:gd name="T59" fmla="*/ 46 h 84"/>
                  <a:gd name="T60" fmla="*/ 45 w 90"/>
                  <a:gd name="T61" fmla="*/ 52 h 84"/>
                  <a:gd name="T62" fmla="*/ 45 w 90"/>
                  <a:gd name="T63" fmla="*/ 52 h 84"/>
                  <a:gd name="T64" fmla="*/ 45 w 90"/>
                  <a:gd name="T65" fmla="*/ 49 h 84"/>
                  <a:gd name="T66" fmla="*/ 59 w 90"/>
                  <a:gd name="T67" fmla="*/ 38 h 84"/>
                  <a:gd name="T68" fmla="*/ 65 w 90"/>
                  <a:gd name="T69" fmla="*/ 38 h 84"/>
                  <a:gd name="T70" fmla="*/ 65 w 90"/>
                  <a:gd name="T71" fmla="*/ 38 h 84"/>
                  <a:gd name="T72" fmla="*/ 59 w 90"/>
                  <a:gd name="T73" fmla="*/ 32 h 84"/>
                  <a:gd name="T74" fmla="*/ 53 w 90"/>
                  <a:gd name="T75" fmla="*/ 29 h 84"/>
                  <a:gd name="T76" fmla="*/ 48 w 90"/>
                  <a:gd name="T77" fmla="*/ 29 h 84"/>
                  <a:gd name="T78" fmla="*/ 39 w 90"/>
                  <a:gd name="T79" fmla="*/ 26 h 84"/>
                  <a:gd name="T80" fmla="*/ 17 w 90"/>
                  <a:gd name="T81" fmla="*/ 26 h 84"/>
                  <a:gd name="T82" fmla="*/ 14 w 90"/>
                  <a:gd name="T83" fmla="*/ 29 h 84"/>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w 90"/>
                  <a:gd name="T127" fmla="*/ 0 h 84"/>
                  <a:gd name="T128" fmla="*/ 90 w 90"/>
                  <a:gd name="T129" fmla="*/ 84 h 84"/>
                </a:gdLst>
                <a:ahLst/>
                <a:cxnLst>
                  <a:cxn ang="T84">
                    <a:pos x="T0" y="T1"/>
                  </a:cxn>
                  <a:cxn ang="T85">
                    <a:pos x="T2" y="T3"/>
                  </a:cxn>
                  <a:cxn ang="T86">
                    <a:pos x="T4" y="T5"/>
                  </a:cxn>
                  <a:cxn ang="T87">
                    <a:pos x="T6" y="T7"/>
                  </a:cxn>
                  <a:cxn ang="T88">
                    <a:pos x="T8" y="T9"/>
                  </a:cxn>
                  <a:cxn ang="T89">
                    <a:pos x="T10" y="T11"/>
                  </a:cxn>
                  <a:cxn ang="T90">
                    <a:pos x="T12" y="T13"/>
                  </a:cxn>
                  <a:cxn ang="T91">
                    <a:pos x="T14" y="T15"/>
                  </a:cxn>
                  <a:cxn ang="T92">
                    <a:pos x="T16" y="T17"/>
                  </a:cxn>
                  <a:cxn ang="T93">
                    <a:pos x="T18" y="T19"/>
                  </a:cxn>
                  <a:cxn ang="T94">
                    <a:pos x="T20" y="T21"/>
                  </a:cxn>
                  <a:cxn ang="T95">
                    <a:pos x="T22" y="T23"/>
                  </a:cxn>
                  <a:cxn ang="T96">
                    <a:pos x="T24" y="T25"/>
                  </a:cxn>
                  <a:cxn ang="T97">
                    <a:pos x="T26" y="T27"/>
                  </a:cxn>
                  <a:cxn ang="T98">
                    <a:pos x="T28" y="T29"/>
                  </a:cxn>
                  <a:cxn ang="T99">
                    <a:pos x="T30" y="T31"/>
                  </a:cxn>
                  <a:cxn ang="T100">
                    <a:pos x="T32" y="T33"/>
                  </a:cxn>
                  <a:cxn ang="T101">
                    <a:pos x="T34" y="T35"/>
                  </a:cxn>
                  <a:cxn ang="T102">
                    <a:pos x="T36" y="T37"/>
                  </a:cxn>
                  <a:cxn ang="T103">
                    <a:pos x="T38" y="T39"/>
                  </a:cxn>
                  <a:cxn ang="T104">
                    <a:pos x="T40" y="T41"/>
                  </a:cxn>
                  <a:cxn ang="T105">
                    <a:pos x="T42" y="T43"/>
                  </a:cxn>
                  <a:cxn ang="T106">
                    <a:pos x="T44" y="T45"/>
                  </a:cxn>
                  <a:cxn ang="T107">
                    <a:pos x="T46" y="T47"/>
                  </a:cxn>
                  <a:cxn ang="T108">
                    <a:pos x="T48" y="T49"/>
                  </a:cxn>
                  <a:cxn ang="T109">
                    <a:pos x="T50" y="T51"/>
                  </a:cxn>
                  <a:cxn ang="T110">
                    <a:pos x="T52" y="T53"/>
                  </a:cxn>
                  <a:cxn ang="T111">
                    <a:pos x="T54" y="T55"/>
                  </a:cxn>
                  <a:cxn ang="T112">
                    <a:pos x="T56" y="T57"/>
                  </a:cxn>
                  <a:cxn ang="T113">
                    <a:pos x="T58" y="T59"/>
                  </a:cxn>
                  <a:cxn ang="T114">
                    <a:pos x="T60" y="T61"/>
                  </a:cxn>
                  <a:cxn ang="T115">
                    <a:pos x="T62" y="T63"/>
                  </a:cxn>
                  <a:cxn ang="T116">
                    <a:pos x="T64" y="T65"/>
                  </a:cxn>
                  <a:cxn ang="T117">
                    <a:pos x="T66" y="T67"/>
                  </a:cxn>
                  <a:cxn ang="T118">
                    <a:pos x="T68" y="T69"/>
                  </a:cxn>
                  <a:cxn ang="T119">
                    <a:pos x="T70" y="T71"/>
                  </a:cxn>
                  <a:cxn ang="T120">
                    <a:pos x="T72" y="T73"/>
                  </a:cxn>
                  <a:cxn ang="T121">
                    <a:pos x="T74" y="T75"/>
                  </a:cxn>
                  <a:cxn ang="T122">
                    <a:pos x="T76" y="T77"/>
                  </a:cxn>
                  <a:cxn ang="T123">
                    <a:pos x="T78" y="T79"/>
                  </a:cxn>
                  <a:cxn ang="T124">
                    <a:pos x="T80" y="T81"/>
                  </a:cxn>
                  <a:cxn ang="T125">
                    <a:pos x="T82" y="T83"/>
                  </a:cxn>
                </a:cxnLst>
                <a:rect l="T126" t="T127" r="T128" b="T129"/>
                <a:pathLst>
                  <a:path w="90" h="84">
                    <a:moveTo>
                      <a:pt x="11" y="29"/>
                    </a:moveTo>
                    <a:lnTo>
                      <a:pt x="8" y="32"/>
                    </a:lnTo>
                    <a:lnTo>
                      <a:pt x="2" y="38"/>
                    </a:lnTo>
                    <a:lnTo>
                      <a:pt x="0" y="44"/>
                    </a:lnTo>
                    <a:lnTo>
                      <a:pt x="0" y="55"/>
                    </a:lnTo>
                    <a:lnTo>
                      <a:pt x="2" y="61"/>
                    </a:lnTo>
                    <a:lnTo>
                      <a:pt x="5" y="67"/>
                    </a:lnTo>
                    <a:lnTo>
                      <a:pt x="8" y="69"/>
                    </a:lnTo>
                    <a:lnTo>
                      <a:pt x="14" y="72"/>
                    </a:lnTo>
                    <a:lnTo>
                      <a:pt x="19" y="75"/>
                    </a:lnTo>
                    <a:lnTo>
                      <a:pt x="28" y="72"/>
                    </a:lnTo>
                    <a:lnTo>
                      <a:pt x="33" y="72"/>
                    </a:lnTo>
                    <a:lnTo>
                      <a:pt x="28" y="72"/>
                    </a:lnTo>
                    <a:lnTo>
                      <a:pt x="31" y="72"/>
                    </a:lnTo>
                    <a:lnTo>
                      <a:pt x="33" y="72"/>
                    </a:lnTo>
                    <a:lnTo>
                      <a:pt x="31" y="72"/>
                    </a:lnTo>
                    <a:lnTo>
                      <a:pt x="28" y="69"/>
                    </a:lnTo>
                    <a:lnTo>
                      <a:pt x="33" y="72"/>
                    </a:lnTo>
                    <a:lnTo>
                      <a:pt x="36" y="72"/>
                    </a:lnTo>
                    <a:lnTo>
                      <a:pt x="39" y="75"/>
                    </a:lnTo>
                    <a:lnTo>
                      <a:pt x="42" y="75"/>
                    </a:lnTo>
                    <a:lnTo>
                      <a:pt x="56" y="81"/>
                    </a:lnTo>
                    <a:lnTo>
                      <a:pt x="62" y="84"/>
                    </a:lnTo>
                    <a:lnTo>
                      <a:pt x="65" y="84"/>
                    </a:lnTo>
                    <a:lnTo>
                      <a:pt x="59" y="81"/>
                    </a:lnTo>
                    <a:lnTo>
                      <a:pt x="67" y="81"/>
                    </a:lnTo>
                    <a:lnTo>
                      <a:pt x="73" y="81"/>
                    </a:lnTo>
                    <a:lnTo>
                      <a:pt x="87" y="69"/>
                    </a:lnTo>
                    <a:lnTo>
                      <a:pt x="87" y="67"/>
                    </a:lnTo>
                    <a:lnTo>
                      <a:pt x="90" y="61"/>
                    </a:lnTo>
                    <a:lnTo>
                      <a:pt x="90" y="52"/>
                    </a:lnTo>
                    <a:lnTo>
                      <a:pt x="90" y="46"/>
                    </a:lnTo>
                    <a:lnTo>
                      <a:pt x="90" y="38"/>
                    </a:lnTo>
                    <a:lnTo>
                      <a:pt x="87" y="29"/>
                    </a:lnTo>
                    <a:lnTo>
                      <a:pt x="87" y="23"/>
                    </a:lnTo>
                    <a:lnTo>
                      <a:pt x="87" y="20"/>
                    </a:lnTo>
                    <a:lnTo>
                      <a:pt x="84" y="20"/>
                    </a:lnTo>
                    <a:lnTo>
                      <a:pt x="84" y="18"/>
                    </a:lnTo>
                    <a:lnTo>
                      <a:pt x="84" y="12"/>
                    </a:lnTo>
                    <a:lnTo>
                      <a:pt x="81" y="6"/>
                    </a:lnTo>
                    <a:lnTo>
                      <a:pt x="76" y="3"/>
                    </a:lnTo>
                    <a:lnTo>
                      <a:pt x="70" y="0"/>
                    </a:lnTo>
                    <a:lnTo>
                      <a:pt x="59" y="0"/>
                    </a:lnTo>
                    <a:lnTo>
                      <a:pt x="53" y="3"/>
                    </a:lnTo>
                    <a:lnTo>
                      <a:pt x="48" y="6"/>
                    </a:lnTo>
                    <a:lnTo>
                      <a:pt x="45" y="12"/>
                    </a:lnTo>
                    <a:lnTo>
                      <a:pt x="42" y="18"/>
                    </a:lnTo>
                    <a:lnTo>
                      <a:pt x="42" y="29"/>
                    </a:lnTo>
                    <a:lnTo>
                      <a:pt x="42" y="32"/>
                    </a:lnTo>
                    <a:lnTo>
                      <a:pt x="42" y="35"/>
                    </a:lnTo>
                    <a:lnTo>
                      <a:pt x="45" y="44"/>
                    </a:lnTo>
                    <a:lnTo>
                      <a:pt x="45" y="46"/>
                    </a:lnTo>
                    <a:lnTo>
                      <a:pt x="45" y="49"/>
                    </a:lnTo>
                    <a:lnTo>
                      <a:pt x="45" y="46"/>
                    </a:lnTo>
                    <a:lnTo>
                      <a:pt x="45" y="52"/>
                    </a:lnTo>
                    <a:lnTo>
                      <a:pt x="45" y="46"/>
                    </a:lnTo>
                    <a:lnTo>
                      <a:pt x="45" y="49"/>
                    </a:lnTo>
                    <a:lnTo>
                      <a:pt x="59" y="38"/>
                    </a:lnTo>
                    <a:lnTo>
                      <a:pt x="70" y="38"/>
                    </a:lnTo>
                    <a:lnTo>
                      <a:pt x="65" y="38"/>
                    </a:lnTo>
                    <a:lnTo>
                      <a:pt x="67" y="38"/>
                    </a:lnTo>
                    <a:lnTo>
                      <a:pt x="65" y="38"/>
                    </a:lnTo>
                    <a:lnTo>
                      <a:pt x="59" y="32"/>
                    </a:lnTo>
                    <a:lnTo>
                      <a:pt x="56" y="32"/>
                    </a:lnTo>
                    <a:lnTo>
                      <a:pt x="53" y="29"/>
                    </a:lnTo>
                    <a:lnTo>
                      <a:pt x="50" y="29"/>
                    </a:lnTo>
                    <a:lnTo>
                      <a:pt x="48" y="29"/>
                    </a:lnTo>
                    <a:lnTo>
                      <a:pt x="42" y="26"/>
                    </a:lnTo>
                    <a:lnTo>
                      <a:pt x="39" y="26"/>
                    </a:lnTo>
                    <a:lnTo>
                      <a:pt x="28" y="26"/>
                    </a:lnTo>
                    <a:lnTo>
                      <a:pt x="17" y="26"/>
                    </a:lnTo>
                    <a:lnTo>
                      <a:pt x="17" y="29"/>
                    </a:lnTo>
                    <a:lnTo>
                      <a:pt x="14" y="29"/>
                    </a:lnTo>
                    <a:lnTo>
                      <a:pt x="11" y="29"/>
                    </a:lnTo>
                    <a:close/>
                  </a:path>
                </a:pathLst>
              </a:custGeom>
              <a:solidFill>
                <a:srgbClr val="00FF00"/>
              </a:solidFill>
              <a:ln>
                <a:noFill/>
              </a:ln>
              <a:extLst>
                <a:ext uri="{91240B29-F687-4f45-9708-019B960494DF}">
                  <a14:hiddenLine xmlns:a14="http://schemas.microsoft.com/office/drawing/2010/main" xmlns="" w="9525">
                    <a:solidFill>
                      <a:srgbClr val="000000"/>
                    </a:solidFill>
                    <a:round/>
                    <a:headEnd/>
                    <a:tailEnd/>
                  </a14:hiddenLine>
                </a:ext>
              </a:extLst>
            </p:spPr>
            <p:txBody>
              <a:bodyPr/>
              <a:lstStyle/>
              <a:p>
                <a:endParaRPr lang="en-US"/>
              </a:p>
            </p:txBody>
          </p:sp>
          <p:sp>
            <p:nvSpPr>
              <p:cNvPr id="34" name="Freeform 76"/>
              <p:cNvSpPr>
                <a:spLocks/>
              </p:cNvSpPr>
              <p:nvPr/>
            </p:nvSpPr>
            <p:spPr bwMode="auto">
              <a:xfrm>
                <a:off x="603" y="1568"/>
                <a:ext cx="59" cy="66"/>
              </a:xfrm>
              <a:custGeom>
                <a:avLst/>
                <a:gdLst>
                  <a:gd name="T0" fmla="*/ 39 w 59"/>
                  <a:gd name="T1" fmla="*/ 46 h 66"/>
                  <a:gd name="T2" fmla="*/ 48 w 59"/>
                  <a:gd name="T3" fmla="*/ 49 h 66"/>
                  <a:gd name="T4" fmla="*/ 53 w 59"/>
                  <a:gd name="T5" fmla="*/ 46 h 66"/>
                  <a:gd name="T6" fmla="*/ 56 w 59"/>
                  <a:gd name="T7" fmla="*/ 40 h 66"/>
                  <a:gd name="T8" fmla="*/ 59 w 59"/>
                  <a:gd name="T9" fmla="*/ 35 h 66"/>
                  <a:gd name="T10" fmla="*/ 56 w 59"/>
                  <a:gd name="T11" fmla="*/ 29 h 66"/>
                  <a:gd name="T12" fmla="*/ 51 w 59"/>
                  <a:gd name="T13" fmla="*/ 23 h 66"/>
                  <a:gd name="T14" fmla="*/ 45 w 59"/>
                  <a:gd name="T15" fmla="*/ 17 h 66"/>
                  <a:gd name="T16" fmla="*/ 39 w 59"/>
                  <a:gd name="T17" fmla="*/ 12 h 66"/>
                  <a:gd name="T18" fmla="*/ 28 w 59"/>
                  <a:gd name="T19" fmla="*/ 6 h 66"/>
                  <a:gd name="T20" fmla="*/ 25 w 59"/>
                  <a:gd name="T21" fmla="*/ 3 h 66"/>
                  <a:gd name="T22" fmla="*/ 22 w 59"/>
                  <a:gd name="T23" fmla="*/ 3 h 66"/>
                  <a:gd name="T24" fmla="*/ 14 w 59"/>
                  <a:gd name="T25" fmla="*/ 0 h 66"/>
                  <a:gd name="T26" fmla="*/ 8 w 59"/>
                  <a:gd name="T27" fmla="*/ 3 h 66"/>
                  <a:gd name="T28" fmla="*/ 8 w 59"/>
                  <a:gd name="T29" fmla="*/ 3 h 66"/>
                  <a:gd name="T30" fmla="*/ 3 w 59"/>
                  <a:gd name="T31" fmla="*/ 12 h 66"/>
                  <a:gd name="T32" fmla="*/ 0 w 59"/>
                  <a:gd name="T33" fmla="*/ 14 h 66"/>
                  <a:gd name="T34" fmla="*/ 0 w 59"/>
                  <a:gd name="T35" fmla="*/ 40 h 66"/>
                  <a:gd name="T36" fmla="*/ 0 w 59"/>
                  <a:gd name="T37" fmla="*/ 55 h 66"/>
                  <a:gd name="T38" fmla="*/ 3 w 59"/>
                  <a:gd name="T39" fmla="*/ 61 h 66"/>
                  <a:gd name="T40" fmla="*/ 5 w 59"/>
                  <a:gd name="T41" fmla="*/ 63 h 66"/>
                  <a:gd name="T42" fmla="*/ 11 w 59"/>
                  <a:gd name="T43" fmla="*/ 66 h 66"/>
                  <a:gd name="T44" fmla="*/ 20 w 59"/>
                  <a:gd name="T45" fmla="*/ 66 h 66"/>
                  <a:gd name="T46" fmla="*/ 22 w 59"/>
                  <a:gd name="T47" fmla="*/ 63 h 66"/>
                  <a:gd name="T48" fmla="*/ 25 w 59"/>
                  <a:gd name="T49" fmla="*/ 58 h 66"/>
                  <a:gd name="T50" fmla="*/ 25 w 59"/>
                  <a:gd name="T51" fmla="*/ 52 h 66"/>
                  <a:gd name="T52" fmla="*/ 22 w 59"/>
                  <a:gd name="T53" fmla="*/ 37 h 66"/>
                  <a:gd name="T54" fmla="*/ 22 w 59"/>
                  <a:gd name="T55" fmla="*/ 23 h 66"/>
                  <a:gd name="T56" fmla="*/ 25 w 59"/>
                  <a:gd name="T57" fmla="*/ 20 h 66"/>
                  <a:gd name="T58" fmla="*/ 25 w 59"/>
                  <a:gd name="T59" fmla="*/ 20 h 66"/>
                  <a:gd name="T60" fmla="*/ 20 w 59"/>
                  <a:gd name="T61" fmla="*/ 26 h 66"/>
                  <a:gd name="T62" fmla="*/ 20 w 59"/>
                  <a:gd name="T63" fmla="*/ 26 h 66"/>
                  <a:gd name="T64" fmla="*/ 14 w 59"/>
                  <a:gd name="T65" fmla="*/ 26 h 66"/>
                  <a:gd name="T66" fmla="*/ 14 w 59"/>
                  <a:gd name="T67" fmla="*/ 26 h 66"/>
                  <a:gd name="T68" fmla="*/ 14 w 59"/>
                  <a:gd name="T69" fmla="*/ 26 h 66"/>
                  <a:gd name="T70" fmla="*/ 20 w 59"/>
                  <a:gd name="T71" fmla="*/ 26 h 66"/>
                  <a:gd name="T72" fmla="*/ 22 w 59"/>
                  <a:gd name="T73" fmla="*/ 32 h 66"/>
                  <a:gd name="T74" fmla="*/ 28 w 59"/>
                  <a:gd name="T75" fmla="*/ 37 h 66"/>
                  <a:gd name="T76" fmla="*/ 31 w 59"/>
                  <a:gd name="T77" fmla="*/ 37 h 6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w 59"/>
                  <a:gd name="T118" fmla="*/ 0 h 66"/>
                  <a:gd name="T119" fmla="*/ 59 w 59"/>
                  <a:gd name="T120" fmla="*/ 66 h 66"/>
                </a:gdLst>
                <a:ahLst/>
                <a:cxnLst>
                  <a:cxn ang="T78">
                    <a:pos x="T0" y="T1"/>
                  </a:cxn>
                  <a:cxn ang="T79">
                    <a:pos x="T2" y="T3"/>
                  </a:cxn>
                  <a:cxn ang="T80">
                    <a:pos x="T4" y="T5"/>
                  </a:cxn>
                  <a:cxn ang="T81">
                    <a:pos x="T6" y="T7"/>
                  </a:cxn>
                  <a:cxn ang="T82">
                    <a:pos x="T8" y="T9"/>
                  </a:cxn>
                  <a:cxn ang="T83">
                    <a:pos x="T10" y="T11"/>
                  </a:cxn>
                  <a:cxn ang="T84">
                    <a:pos x="T12" y="T13"/>
                  </a:cxn>
                  <a:cxn ang="T85">
                    <a:pos x="T14" y="T15"/>
                  </a:cxn>
                  <a:cxn ang="T86">
                    <a:pos x="T16" y="T17"/>
                  </a:cxn>
                  <a:cxn ang="T87">
                    <a:pos x="T18" y="T19"/>
                  </a:cxn>
                  <a:cxn ang="T88">
                    <a:pos x="T20" y="T21"/>
                  </a:cxn>
                  <a:cxn ang="T89">
                    <a:pos x="T22" y="T23"/>
                  </a:cxn>
                  <a:cxn ang="T90">
                    <a:pos x="T24" y="T25"/>
                  </a:cxn>
                  <a:cxn ang="T91">
                    <a:pos x="T26" y="T27"/>
                  </a:cxn>
                  <a:cxn ang="T92">
                    <a:pos x="T28" y="T29"/>
                  </a:cxn>
                  <a:cxn ang="T93">
                    <a:pos x="T30" y="T31"/>
                  </a:cxn>
                  <a:cxn ang="T94">
                    <a:pos x="T32" y="T33"/>
                  </a:cxn>
                  <a:cxn ang="T95">
                    <a:pos x="T34" y="T35"/>
                  </a:cxn>
                  <a:cxn ang="T96">
                    <a:pos x="T36" y="T37"/>
                  </a:cxn>
                  <a:cxn ang="T97">
                    <a:pos x="T38" y="T39"/>
                  </a:cxn>
                  <a:cxn ang="T98">
                    <a:pos x="T40" y="T41"/>
                  </a:cxn>
                  <a:cxn ang="T99">
                    <a:pos x="T42" y="T43"/>
                  </a:cxn>
                  <a:cxn ang="T100">
                    <a:pos x="T44" y="T45"/>
                  </a:cxn>
                  <a:cxn ang="T101">
                    <a:pos x="T46" y="T47"/>
                  </a:cxn>
                  <a:cxn ang="T102">
                    <a:pos x="T48" y="T49"/>
                  </a:cxn>
                  <a:cxn ang="T103">
                    <a:pos x="T50" y="T51"/>
                  </a:cxn>
                  <a:cxn ang="T104">
                    <a:pos x="T52" y="T53"/>
                  </a:cxn>
                  <a:cxn ang="T105">
                    <a:pos x="T54" y="T55"/>
                  </a:cxn>
                  <a:cxn ang="T106">
                    <a:pos x="T56" y="T57"/>
                  </a:cxn>
                  <a:cxn ang="T107">
                    <a:pos x="T58" y="T59"/>
                  </a:cxn>
                  <a:cxn ang="T108">
                    <a:pos x="T60" y="T61"/>
                  </a:cxn>
                  <a:cxn ang="T109">
                    <a:pos x="T62" y="T63"/>
                  </a:cxn>
                  <a:cxn ang="T110">
                    <a:pos x="T64" y="T65"/>
                  </a:cxn>
                  <a:cxn ang="T111">
                    <a:pos x="T66" y="T67"/>
                  </a:cxn>
                  <a:cxn ang="T112">
                    <a:pos x="T68" y="T69"/>
                  </a:cxn>
                  <a:cxn ang="T113">
                    <a:pos x="T70" y="T71"/>
                  </a:cxn>
                  <a:cxn ang="T114">
                    <a:pos x="T72" y="T73"/>
                  </a:cxn>
                  <a:cxn ang="T115">
                    <a:pos x="T74" y="T75"/>
                  </a:cxn>
                  <a:cxn ang="T116">
                    <a:pos x="T76" y="T77"/>
                  </a:cxn>
                </a:cxnLst>
                <a:rect l="T117" t="T118" r="T119" b="T120"/>
                <a:pathLst>
                  <a:path w="59" h="66">
                    <a:moveTo>
                      <a:pt x="39" y="46"/>
                    </a:moveTo>
                    <a:lnTo>
                      <a:pt x="39" y="46"/>
                    </a:lnTo>
                    <a:lnTo>
                      <a:pt x="45" y="49"/>
                    </a:lnTo>
                    <a:lnTo>
                      <a:pt x="48" y="49"/>
                    </a:lnTo>
                    <a:lnTo>
                      <a:pt x="51" y="46"/>
                    </a:lnTo>
                    <a:lnTo>
                      <a:pt x="53" y="46"/>
                    </a:lnTo>
                    <a:lnTo>
                      <a:pt x="56" y="43"/>
                    </a:lnTo>
                    <a:lnTo>
                      <a:pt x="56" y="40"/>
                    </a:lnTo>
                    <a:lnTo>
                      <a:pt x="59" y="37"/>
                    </a:lnTo>
                    <a:lnTo>
                      <a:pt x="59" y="35"/>
                    </a:lnTo>
                    <a:lnTo>
                      <a:pt x="56" y="32"/>
                    </a:lnTo>
                    <a:lnTo>
                      <a:pt x="56" y="29"/>
                    </a:lnTo>
                    <a:lnTo>
                      <a:pt x="53" y="26"/>
                    </a:lnTo>
                    <a:lnTo>
                      <a:pt x="51" y="23"/>
                    </a:lnTo>
                    <a:lnTo>
                      <a:pt x="48" y="20"/>
                    </a:lnTo>
                    <a:lnTo>
                      <a:pt x="45" y="17"/>
                    </a:lnTo>
                    <a:lnTo>
                      <a:pt x="39" y="12"/>
                    </a:lnTo>
                    <a:lnTo>
                      <a:pt x="31" y="6"/>
                    </a:lnTo>
                    <a:lnTo>
                      <a:pt x="28" y="6"/>
                    </a:lnTo>
                    <a:lnTo>
                      <a:pt x="28" y="3"/>
                    </a:lnTo>
                    <a:lnTo>
                      <a:pt x="25" y="3"/>
                    </a:lnTo>
                    <a:lnTo>
                      <a:pt x="22" y="3"/>
                    </a:lnTo>
                    <a:lnTo>
                      <a:pt x="22" y="0"/>
                    </a:lnTo>
                    <a:lnTo>
                      <a:pt x="14" y="0"/>
                    </a:lnTo>
                    <a:lnTo>
                      <a:pt x="11" y="3"/>
                    </a:lnTo>
                    <a:lnTo>
                      <a:pt x="8" y="3"/>
                    </a:lnTo>
                    <a:lnTo>
                      <a:pt x="3" y="6"/>
                    </a:lnTo>
                    <a:lnTo>
                      <a:pt x="8" y="3"/>
                    </a:lnTo>
                    <a:lnTo>
                      <a:pt x="3" y="6"/>
                    </a:lnTo>
                    <a:lnTo>
                      <a:pt x="3" y="12"/>
                    </a:lnTo>
                    <a:lnTo>
                      <a:pt x="0" y="12"/>
                    </a:lnTo>
                    <a:lnTo>
                      <a:pt x="0" y="14"/>
                    </a:lnTo>
                    <a:lnTo>
                      <a:pt x="0" y="40"/>
                    </a:lnTo>
                    <a:lnTo>
                      <a:pt x="0" y="55"/>
                    </a:lnTo>
                    <a:lnTo>
                      <a:pt x="3" y="58"/>
                    </a:lnTo>
                    <a:lnTo>
                      <a:pt x="3" y="61"/>
                    </a:lnTo>
                    <a:lnTo>
                      <a:pt x="3" y="63"/>
                    </a:lnTo>
                    <a:lnTo>
                      <a:pt x="5" y="63"/>
                    </a:lnTo>
                    <a:lnTo>
                      <a:pt x="8" y="66"/>
                    </a:lnTo>
                    <a:lnTo>
                      <a:pt x="11" y="66"/>
                    </a:lnTo>
                    <a:lnTo>
                      <a:pt x="14" y="66"/>
                    </a:lnTo>
                    <a:lnTo>
                      <a:pt x="20" y="66"/>
                    </a:lnTo>
                    <a:lnTo>
                      <a:pt x="22" y="63"/>
                    </a:lnTo>
                    <a:lnTo>
                      <a:pt x="25" y="61"/>
                    </a:lnTo>
                    <a:lnTo>
                      <a:pt x="25" y="58"/>
                    </a:lnTo>
                    <a:lnTo>
                      <a:pt x="25" y="52"/>
                    </a:lnTo>
                    <a:lnTo>
                      <a:pt x="25" y="40"/>
                    </a:lnTo>
                    <a:lnTo>
                      <a:pt x="22" y="37"/>
                    </a:lnTo>
                    <a:lnTo>
                      <a:pt x="22" y="23"/>
                    </a:lnTo>
                    <a:lnTo>
                      <a:pt x="25" y="20"/>
                    </a:lnTo>
                    <a:lnTo>
                      <a:pt x="20" y="26"/>
                    </a:lnTo>
                    <a:lnTo>
                      <a:pt x="22" y="20"/>
                    </a:lnTo>
                    <a:lnTo>
                      <a:pt x="20" y="26"/>
                    </a:lnTo>
                    <a:lnTo>
                      <a:pt x="11" y="26"/>
                    </a:lnTo>
                    <a:lnTo>
                      <a:pt x="14" y="26"/>
                    </a:lnTo>
                    <a:lnTo>
                      <a:pt x="20" y="26"/>
                    </a:lnTo>
                    <a:lnTo>
                      <a:pt x="20" y="29"/>
                    </a:lnTo>
                    <a:lnTo>
                      <a:pt x="22" y="32"/>
                    </a:lnTo>
                    <a:lnTo>
                      <a:pt x="25" y="32"/>
                    </a:lnTo>
                    <a:lnTo>
                      <a:pt x="28" y="37"/>
                    </a:lnTo>
                    <a:lnTo>
                      <a:pt x="31" y="37"/>
                    </a:lnTo>
                    <a:lnTo>
                      <a:pt x="39" y="46"/>
                    </a:lnTo>
                    <a:close/>
                  </a:path>
                </a:pathLst>
              </a:custGeom>
              <a:solidFill>
                <a:srgbClr val="00FF00"/>
              </a:solidFill>
              <a:ln>
                <a:noFill/>
              </a:ln>
              <a:extLst>
                <a:ext uri="{91240B29-F687-4f45-9708-019B960494DF}">
                  <a14:hiddenLine xmlns:a14="http://schemas.microsoft.com/office/drawing/2010/main" xmlns="" w="9525">
                    <a:solidFill>
                      <a:srgbClr val="000000"/>
                    </a:solidFill>
                    <a:round/>
                    <a:headEnd/>
                    <a:tailEnd/>
                  </a14:hiddenLine>
                </a:ext>
              </a:extLst>
            </p:spPr>
            <p:txBody>
              <a:bodyPr/>
              <a:lstStyle/>
              <a:p>
                <a:endParaRPr lang="en-US"/>
              </a:p>
            </p:txBody>
          </p:sp>
          <p:sp>
            <p:nvSpPr>
              <p:cNvPr id="35" name="Freeform 77"/>
              <p:cNvSpPr>
                <a:spLocks/>
              </p:cNvSpPr>
              <p:nvPr/>
            </p:nvSpPr>
            <p:spPr bwMode="auto">
              <a:xfrm>
                <a:off x="575" y="1608"/>
                <a:ext cx="59" cy="67"/>
              </a:xfrm>
              <a:custGeom>
                <a:avLst/>
                <a:gdLst>
                  <a:gd name="T0" fmla="*/ 17 w 59"/>
                  <a:gd name="T1" fmla="*/ 23 h 67"/>
                  <a:gd name="T2" fmla="*/ 5 w 59"/>
                  <a:gd name="T3" fmla="*/ 21 h 67"/>
                  <a:gd name="T4" fmla="*/ 2 w 59"/>
                  <a:gd name="T5" fmla="*/ 23 h 67"/>
                  <a:gd name="T6" fmla="*/ 0 w 59"/>
                  <a:gd name="T7" fmla="*/ 29 h 67"/>
                  <a:gd name="T8" fmla="*/ 0 w 59"/>
                  <a:gd name="T9" fmla="*/ 38 h 67"/>
                  <a:gd name="T10" fmla="*/ 2 w 59"/>
                  <a:gd name="T11" fmla="*/ 44 h 67"/>
                  <a:gd name="T12" fmla="*/ 8 w 59"/>
                  <a:gd name="T13" fmla="*/ 46 h 67"/>
                  <a:gd name="T14" fmla="*/ 17 w 59"/>
                  <a:gd name="T15" fmla="*/ 55 h 67"/>
                  <a:gd name="T16" fmla="*/ 19 w 59"/>
                  <a:gd name="T17" fmla="*/ 58 h 67"/>
                  <a:gd name="T18" fmla="*/ 25 w 59"/>
                  <a:gd name="T19" fmla="*/ 61 h 67"/>
                  <a:gd name="T20" fmla="*/ 28 w 59"/>
                  <a:gd name="T21" fmla="*/ 64 h 67"/>
                  <a:gd name="T22" fmla="*/ 33 w 59"/>
                  <a:gd name="T23" fmla="*/ 67 h 67"/>
                  <a:gd name="T24" fmla="*/ 36 w 59"/>
                  <a:gd name="T25" fmla="*/ 67 h 67"/>
                  <a:gd name="T26" fmla="*/ 48 w 59"/>
                  <a:gd name="T27" fmla="*/ 64 h 67"/>
                  <a:gd name="T28" fmla="*/ 50 w 59"/>
                  <a:gd name="T29" fmla="*/ 61 h 67"/>
                  <a:gd name="T30" fmla="*/ 56 w 59"/>
                  <a:gd name="T31" fmla="*/ 55 h 67"/>
                  <a:gd name="T32" fmla="*/ 56 w 59"/>
                  <a:gd name="T33" fmla="*/ 52 h 67"/>
                  <a:gd name="T34" fmla="*/ 59 w 59"/>
                  <a:gd name="T35" fmla="*/ 46 h 67"/>
                  <a:gd name="T36" fmla="*/ 56 w 59"/>
                  <a:gd name="T37" fmla="*/ 35 h 67"/>
                  <a:gd name="T38" fmla="*/ 56 w 59"/>
                  <a:gd name="T39" fmla="*/ 21 h 67"/>
                  <a:gd name="T40" fmla="*/ 53 w 59"/>
                  <a:gd name="T41" fmla="*/ 12 h 67"/>
                  <a:gd name="T42" fmla="*/ 53 w 59"/>
                  <a:gd name="T43" fmla="*/ 9 h 67"/>
                  <a:gd name="T44" fmla="*/ 53 w 59"/>
                  <a:gd name="T45" fmla="*/ 6 h 67"/>
                  <a:gd name="T46" fmla="*/ 45 w 59"/>
                  <a:gd name="T47" fmla="*/ 0 h 67"/>
                  <a:gd name="T48" fmla="*/ 36 w 59"/>
                  <a:gd name="T49" fmla="*/ 3 h 67"/>
                  <a:gd name="T50" fmla="*/ 31 w 59"/>
                  <a:gd name="T51" fmla="*/ 6 h 67"/>
                  <a:gd name="T52" fmla="*/ 31 w 59"/>
                  <a:gd name="T53" fmla="*/ 18 h 67"/>
                  <a:gd name="T54" fmla="*/ 31 w 59"/>
                  <a:gd name="T55" fmla="*/ 18 h 67"/>
                  <a:gd name="T56" fmla="*/ 31 w 59"/>
                  <a:gd name="T57" fmla="*/ 26 h 67"/>
                  <a:gd name="T58" fmla="*/ 33 w 59"/>
                  <a:gd name="T59" fmla="*/ 38 h 67"/>
                  <a:gd name="T60" fmla="*/ 33 w 59"/>
                  <a:gd name="T61" fmla="*/ 41 h 67"/>
                  <a:gd name="T62" fmla="*/ 33 w 59"/>
                  <a:gd name="T63" fmla="*/ 44 h 67"/>
                  <a:gd name="T64" fmla="*/ 33 w 59"/>
                  <a:gd name="T65" fmla="*/ 46 h 67"/>
                  <a:gd name="T66" fmla="*/ 33 w 59"/>
                  <a:gd name="T67" fmla="*/ 44 h 67"/>
                  <a:gd name="T68" fmla="*/ 36 w 59"/>
                  <a:gd name="T69" fmla="*/ 44 h 67"/>
                  <a:gd name="T70" fmla="*/ 45 w 59"/>
                  <a:gd name="T71" fmla="*/ 44 h 67"/>
                  <a:gd name="T72" fmla="*/ 39 w 59"/>
                  <a:gd name="T73" fmla="*/ 44 h 67"/>
                  <a:gd name="T74" fmla="*/ 39 w 59"/>
                  <a:gd name="T75" fmla="*/ 44 h 67"/>
                  <a:gd name="T76" fmla="*/ 36 w 59"/>
                  <a:gd name="T77" fmla="*/ 41 h 67"/>
                  <a:gd name="T78" fmla="*/ 33 w 59"/>
                  <a:gd name="T79" fmla="*/ 38 h 67"/>
                  <a:gd name="T80" fmla="*/ 31 w 59"/>
                  <a:gd name="T81" fmla="*/ 35 h 67"/>
                  <a:gd name="T82" fmla="*/ 28 w 59"/>
                  <a:gd name="T83" fmla="*/ 32 h 67"/>
                  <a:gd name="T84" fmla="*/ 25 w 59"/>
                  <a:gd name="T85" fmla="*/ 29 h 67"/>
                  <a:gd name="T86" fmla="*/ 22 w 59"/>
                  <a:gd name="T87" fmla="*/ 26 h 67"/>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w 59"/>
                  <a:gd name="T133" fmla="*/ 0 h 67"/>
                  <a:gd name="T134" fmla="*/ 59 w 59"/>
                  <a:gd name="T135" fmla="*/ 67 h 67"/>
                </a:gdLst>
                <a:ahLst/>
                <a:cxnLst>
                  <a:cxn ang="T88">
                    <a:pos x="T0" y="T1"/>
                  </a:cxn>
                  <a:cxn ang="T89">
                    <a:pos x="T2" y="T3"/>
                  </a:cxn>
                  <a:cxn ang="T90">
                    <a:pos x="T4" y="T5"/>
                  </a:cxn>
                  <a:cxn ang="T91">
                    <a:pos x="T6" y="T7"/>
                  </a:cxn>
                  <a:cxn ang="T92">
                    <a:pos x="T8" y="T9"/>
                  </a:cxn>
                  <a:cxn ang="T93">
                    <a:pos x="T10" y="T11"/>
                  </a:cxn>
                  <a:cxn ang="T94">
                    <a:pos x="T12" y="T13"/>
                  </a:cxn>
                  <a:cxn ang="T95">
                    <a:pos x="T14" y="T15"/>
                  </a:cxn>
                  <a:cxn ang="T96">
                    <a:pos x="T16" y="T17"/>
                  </a:cxn>
                  <a:cxn ang="T97">
                    <a:pos x="T18" y="T19"/>
                  </a:cxn>
                  <a:cxn ang="T98">
                    <a:pos x="T20" y="T21"/>
                  </a:cxn>
                  <a:cxn ang="T99">
                    <a:pos x="T22" y="T23"/>
                  </a:cxn>
                  <a:cxn ang="T100">
                    <a:pos x="T24" y="T25"/>
                  </a:cxn>
                  <a:cxn ang="T101">
                    <a:pos x="T26" y="T27"/>
                  </a:cxn>
                  <a:cxn ang="T102">
                    <a:pos x="T28" y="T29"/>
                  </a:cxn>
                  <a:cxn ang="T103">
                    <a:pos x="T30" y="T31"/>
                  </a:cxn>
                  <a:cxn ang="T104">
                    <a:pos x="T32" y="T33"/>
                  </a:cxn>
                  <a:cxn ang="T105">
                    <a:pos x="T34" y="T35"/>
                  </a:cxn>
                  <a:cxn ang="T106">
                    <a:pos x="T36" y="T37"/>
                  </a:cxn>
                  <a:cxn ang="T107">
                    <a:pos x="T38" y="T39"/>
                  </a:cxn>
                  <a:cxn ang="T108">
                    <a:pos x="T40" y="T41"/>
                  </a:cxn>
                  <a:cxn ang="T109">
                    <a:pos x="T42" y="T43"/>
                  </a:cxn>
                  <a:cxn ang="T110">
                    <a:pos x="T44" y="T45"/>
                  </a:cxn>
                  <a:cxn ang="T111">
                    <a:pos x="T46" y="T47"/>
                  </a:cxn>
                  <a:cxn ang="T112">
                    <a:pos x="T48" y="T49"/>
                  </a:cxn>
                  <a:cxn ang="T113">
                    <a:pos x="T50" y="T51"/>
                  </a:cxn>
                  <a:cxn ang="T114">
                    <a:pos x="T52" y="T53"/>
                  </a:cxn>
                  <a:cxn ang="T115">
                    <a:pos x="T54" y="T55"/>
                  </a:cxn>
                  <a:cxn ang="T116">
                    <a:pos x="T56" y="T57"/>
                  </a:cxn>
                  <a:cxn ang="T117">
                    <a:pos x="T58" y="T59"/>
                  </a:cxn>
                  <a:cxn ang="T118">
                    <a:pos x="T60" y="T61"/>
                  </a:cxn>
                  <a:cxn ang="T119">
                    <a:pos x="T62" y="T63"/>
                  </a:cxn>
                  <a:cxn ang="T120">
                    <a:pos x="T64" y="T65"/>
                  </a:cxn>
                  <a:cxn ang="T121">
                    <a:pos x="T66" y="T67"/>
                  </a:cxn>
                  <a:cxn ang="T122">
                    <a:pos x="T68" y="T69"/>
                  </a:cxn>
                  <a:cxn ang="T123">
                    <a:pos x="T70" y="T71"/>
                  </a:cxn>
                  <a:cxn ang="T124">
                    <a:pos x="T72" y="T73"/>
                  </a:cxn>
                  <a:cxn ang="T125">
                    <a:pos x="T74" y="T75"/>
                  </a:cxn>
                  <a:cxn ang="T126">
                    <a:pos x="T76" y="T77"/>
                  </a:cxn>
                  <a:cxn ang="T127">
                    <a:pos x="T78" y="T79"/>
                  </a:cxn>
                  <a:cxn ang="T128">
                    <a:pos x="T80" y="T81"/>
                  </a:cxn>
                  <a:cxn ang="T129">
                    <a:pos x="T82" y="T83"/>
                  </a:cxn>
                  <a:cxn ang="T130">
                    <a:pos x="T84" y="T85"/>
                  </a:cxn>
                  <a:cxn ang="T131">
                    <a:pos x="T86" y="T87"/>
                  </a:cxn>
                </a:cxnLst>
                <a:rect l="T132" t="T133" r="T134" b="T135"/>
                <a:pathLst>
                  <a:path w="59" h="67">
                    <a:moveTo>
                      <a:pt x="17" y="23"/>
                    </a:moveTo>
                    <a:lnTo>
                      <a:pt x="17" y="23"/>
                    </a:lnTo>
                    <a:lnTo>
                      <a:pt x="14" y="21"/>
                    </a:lnTo>
                    <a:lnTo>
                      <a:pt x="5" y="21"/>
                    </a:lnTo>
                    <a:lnTo>
                      <a:pt x="5" y="23"/>
                    </a:lnTo>
                    <a:lnTo>
                      <a:pt x="2" y="23"/>
                    </a:lnTo>
                    <a:lnTo>
                      <a:pt x="0" y="26"/>
                    </a:lnTo>
                    <a:lnTo>
                      <a:pt x="0" y="29"/>
                    </a:lnTo>
                    <a:lnTo>
                      <a:pt x="0" y="35"/>
                    </a:lnTo>
                    <a:lnTo>
                      <a:pt x="0" y="38"/>
                    </a:lnTo>
                    <a:lnTo>
                      <a:pt x="2" y="41"/>
                    </a:lnTo>
                    <a:lnTo>
                      <a:pt x="2" y="44"/>
                    </a:lnTo>
                    <a:lnTo>
                      <a:pt x="5" y="46"/>
                    </a:lnTo>
                    <a:lnTo>
                      <a:pt x="8" y="46"/>
                    </a:lnTo>
                    <a:lnTo>
                      <a:pt x="17" y="55"/>
                    </a:lnTo>
                    <a:lnTo>
                      <a:pt x="17" y="58"/>
                    </a:lnTo>
                    <a:lnTo>
                      <a:pt x="19" y="58"/>
                    </a:lnTo>
                    <a:lnTo>
                      <a:pt x="25" y="61"/>
                    </a:lnTo>
                    <a:lnTo>
                      <a:pt x="28" y="64"/>
                    </a:lnTo>
                    <a:lnTo>
                      <a:pt x="33" y="67"/>
                    </a:lnTo>
                    <a:lnTo>
                      <a:pt x="42" y="67"/>
                    </a:lnTo>
                    <a:lnTo>
                      <a:pt x="36" y="67"/>
                    </a:lnTo>
                    <a:lnTo>
                      <a:pt x="48" y="64"/>
                    </a:lnTo>
                    <a:lnTo>
                      <a:pt x="50" y="61"/>
                    </a:lnTo>
                    <a:lnTo>
                      <a:pt x="56" y="55"/>
                    </a:lnTo>
                    <a:lnTo>
                      <a:pt x="56" y="52"/>
                    </a:lnTo>
                    <a:lnTo>
                      <a:pt x="56" y="49"/>
                    </a:lnTo>
                    <a:lnTo>
                      <a:pt x="59" y="46"/>
                    </a:lnTo>
                    <a:lnTo>
                      <a:pt x="59" y="38"/>
                    </a:lnTo>
                    <a:lnTo>
                      <a:pt x="56" y="35"/>
                    </a:lnTo>
                    <a:lnTo>
                      <a:pt x="56" y="29"/>
                    </a:lnTo>
                    <a:lnTo>
                      <a:pt x="56" y="21"/>
                    </a:lnTo>
                    <a:lnTo>
                      <a:pt x="56" y="18"/>
                    </a:lnTo>
                    <a:lnTo>
                      <a:pt x="53" y="12"/>
                    </a:lnTo>
                    <a:lnTo>
                      <a:pt x="53" y="9"/>
                    </a:lnTo>
                    <a:lnTo>
                      <a:pt x="53" y="6"/>
                    </a:lnTo>
                    <a:lnTo>
                      <a:pt x="48" y="3"/>
                    </a:lnTo>
                    <a:lnTo>
                      <a:pt x="45" y="0"/>
                    </a:lnTo>
                    <a:lnTo>
                      <a:pt x="39" y="0"/>
                    </a:lnTo>
                    <a:lnTo>
                      <a:pt x="36" y="3"/>
                    </a:lnTo>
                    <a:lnTo>
                      <a:pt x="33" y="3"/>
                    </a:lnTo>
                    <a:lnTo>
                      <a:pt x="31" y="6"/>
                    </a:lnTo>
                    <a:lnTo>
                      <a:pt x="31" y="9"/>
                    </a:lnTo>
                    <a:lnTo>
                      <a:pt x="31" y="18"/>
                    </a:lnTo>
                    <a:lnTo>
                      <a:pt x="31" y="15"/>
                    </a:lnTo>
                    <a:lnTo>
                      <a:pt x="31" y="18"/>
                    </a:lnTo>
                    <a:lnTo>
                      <a:pt x="31" y="21"/>
                    </a:lnTo>
                    <a:lnTo>
                      <a:pt x="31" y="26"/>
                    </a:lnTo>
                    <a:lnTo>
                      <a:pt x="33" y="29"/>
                    </a:lnTo>
                    <a:lnTo>
                      <a:pt x="33" y="38"/>
                    </a:lnTo>
                    <a:lnTo>
                      <a:pt x="33" y="41"/>
                    </a:lnTo>
                    <a:lnTo>
                      <a:pt x="33" y="44"/>
                    </a:lnTo>
                    <a:lnTo>
                      <a:pt x="33" y="46"/>
                    </a:lnTo>
                    <a:lnTo>
                      <a:pt x="33" y="44"/>
                    </a:lnTo>
                    <a:lnTo>
                      <a:pt x="31" y="46"/>
                    </a:lnTo>
                    <a:lnTo>
                      <a:pt x="36" y="44"/>
                    </a:lnTo>
                    <a:lnTo>
                      <a:pt x="33" y="44"/>
                    </a:lnTo>
                    <a:lnTo>
                      <a:pt x="45" y="44"/>
                    </a:lnTo>
                    <a:lnTo>
                      <a:pt x="39" y="44"/>
                    </a:lnTo>
                    <a:lnTo>
                      <a:pt x="36" y="41"/>
                    </a:lnTo>
                    <a:lnTo>
                      <a:pt x="33" y="38"/>
                    </a:lnTo>
                    <a:lnTo>
                      <a:pt x="31" y="35"/>
                    </a:lnTo>
                    <a:lnTo>
                      <a:pt x="28" y="32"/>
                    </a:lnTo>
                    <a:lnTo>
                      <a:pt x="25" y="29"/>
                    </a:lnTo>
                    <a:lnTo>
                      <a:pt x="22" y="26"/>
                    </a:lnTo>
                    <a:lnTo>
                      <a:pt x="17" y="23"/>
                    </a:lnTo>
                    <a:close/>
                  </a:path>
                </a:pathLst>
              </a:custGeom>
              <a:solidFill>
                <a:srgbClr val="00FF00"/>
              </a:solidFill>
              <a:ln>
                <a:noFill/>
              </a:ln>
              <a:extLst>
                <a:ext uri="{91240B29-F687-4f45-9708-019B960494DF}">
                  <a14:hiddenLine xmlns:a14="http://schemas.microsoft.com/office/drawing/2010/main" xmlns="" w="9525">
                    <a:solidFill>
                      <a:srgbClr val="000000"/>
                    </a:solidFill>
                    <a:round/>
                    <a:headEnd/>
                    <a:tailEnd/>
                  </a14:hiddenLine>
                </a:ext>
              </a:extLst>
            </p:spPr>
            <p:txBody>
              <a:bodyPr/>
              <a:lstStyle/>
              <a:p>
                <a:endParaRPr lang="en-US"/>
              </a:p>
            </p:txBody>
          </p:sp>
          <p:sp>
            <p:nvSpPr>
              <p:cNvPr id="36" name="Freeform 78"/>
              <p:cNvSpPr>
                <a:spLocks/>
              </p:cNvSpPr>
              <p:nvPr/>
            </p:nvSpPr>
            <p:spPr bwMode="auto">
              <a:xfrm>
                <a:off x="668" y="1533"/>
                <a:ext cx="56" cy="67"/>
              </a:xfrm>
              <a:custGeom>
                <a:avLst/>
                <a:gdLst>
                  <a:gd name="T0" fmla="*/ 36 w 56"/>
                  <a:gd name="T1" fmla="*/ 47 h 67"/>
                  <a:gd name="T2" fmla="*/ 45 w 56"/>
                  <a:gd name="T3" fmla="*/ 49 h 67"/>
                  <a:gd name="T4" fmla="*/ 51 w 56"/>
                  <a:gd name="T5" fmla="*/ 47 h 67"/>
                  <a:gd name="T6" fmla="*/ 53 w 56"/>
                  <a:gd name="T7" fmla="*/ 41 h 67"/>
                  <a:gd name="T8" fmla="*/ 56 w 56"/>
                  <a:gd name="T9" fmla="*/ 35 h 67"/>
                  <a:gd name="T10" fmla="*/ 56 w 56"/>
                  <a:gd name="T11" fmla="*/ 29 h 67"/>
                  <a:gd name="T12" fmla="*/ 45 w 56"/>
                  <a:gd name="T13" fmla="*/ 21 h 67"/>
                  <a:gd name="T14" fmla="*/ 42 w 56"/>
                  <a:gd name="T15" fmla="*/ 12 h 67"/>
                  <a:gd name="T16" fmla="*/ 34 w 56"/>
                  <a:gd name="T17" fmla="*/ 6 h 67"/>
                  <a:gd name="T18" fmla="*/ 34 w 56"/>
                  <a:gd name="T19" fmla="*/ 6 h 67"/>
                  <a:gd name="T20" fmla="*/ 28 w 56"/>
                  <a:gd name="T21" fmla="*/ 3 h 67"/>
                  <a:gd name="T22" fmla="*/ 22 w 56"/>
                  <a:gd name="T23" fmla="*/ 0 h 67"/>
                  <a:gd name="T24" fmla="*/ 8 w 56"/>
                  <a:gd name="T25" fmla="*/ 0 h 67"/>
                  <a:gd name="T26" fmla="*/ 3 w 56"/>
                  <a:gd name="T27" fmla="*/ 6 h 67"/>
                  <a:gd name="T28" fmla="*/ 3 w 56"/>
                  <a:gd name="T29" fmla="*/ 6 h 67"/>
                  <a:gd name="T30" fmla="*/ 0 w 56"/>
                  <a:gd name="T31" fmla="*/ 9 h 67"/>
                  <a:gd name="T32" fmla="*/ 0 w 56"/>
                  <a:gd name="T33" fmla="*/ 12 h 67"/>
                  <a:gd name="T34" fmla="*/ 0 w 56"/>
                  <a:gd name="T35" fmla="*/ 41 h 67"/>
                  <a:gd name="T36" fmla="*/ 3 w 56"/>
                  <a:gd name="T37" fmla="*/ 55 h 67"/>
                  <a:gd name="T38" fmla="*/ 3 w 56"/>
                  <a:gd name="T39" fmla="*/ 61 h 67"/>
                  <a:gd name="T40" fmla="*/ 8 w 56"/>
                  <a:gd name="T41" fmla="*/ 64 h 67"/>
                  <a:gd name="T42" fmla="*/ 14 w 56"/>
                  <a:gd name="T43" fmla="*/ 67 h 67"/>
                  <a:gd name="T44" fmla="*/ 20 w 56"/>
                  <a:gd name="T45" fmla="*/ 64 h 67"/>
                  <a:gd name="T46" fmla="*/ 25 w 56"/>
                  <a:gd name="T47" fmla="*/ 58 h 67"/>
                  <a:gd name="T48" fmla="*/ 25 w 56"/>
                  <a:gd name="T49" fmla="*/ 52 h 67"/>
                  <a:gd name="T50" fmla="*/ 25 w 56"/>
                  <a:gd name="T51" fmla="*/ 38 h 67"/>
                  <a:gd name="T52" fmla="*/ 22 w 56"/>
                  <a:gd name="T53" fmla="*/ 21 h 67"/>
                  <a:gd name="T54" fmla="*/ 22 w 56"/>
                  <a:gd name="T55" fmla="*/ 21 h 67"/>
                  <a:gd name="T56" fmla="*/ 25 w 56"/>
                  <a:gd name="T57" fmla="*/ 18 h 67"/>
                  <a:gd name="T58" fmla="*/ 25 w 56"/>
                  <a:gd name="T59" fmla="*/ 18 h 67"/>
                  <a:gd name="T60" fmla="*/ 22 w 56"/>
                  <a:gd name="T61" fmla="*/ 21 h 67"/>
                  <a:gd name="T62" fmla="*/ 20 w 56"/>
                  <a:gd name="T63" fmla="*/ 24 h 67"/>
                  <a:gd name="T64" fmla="*/ 14 w 56"/>
                  <a:gd name="T65" fmla="*/ 24 h 67"/>
                  <a:gd name="T66" fmla="*/ 14 w 56"/>
                  <a:gd name="T67" fmla="*/ 24 h 67"/>
                  <a:gd name="T68" fmla="*/ 17 w 56"/>
                  <a:gd name="T69" fmla="*/ 26 h 67"/>
                  <a:gd name="T70" fmla="*/ 20 w 56"/>
                  <a:gd name="T71" fmla="*/ 26 h 67"/>
                  <a:gd name="T72" fmla="*/ 34 w 56"/>
                  <a:gd name="T73" fmla="*/ 41 h 67"/>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w 56"/>
                  <a:gd name="T112" fmla="*/ 0 h 67"/>
                  <a:gd name="T113" fmla="*/ 56 w 56"/>
                  <a:gd name="T114" fmla="*/ 67 h 67"/>
                </a:gdLst>
                <a:ahLst/>
                <a:cxnLst>
                  <a:cxn ang="T74">
                    <a:pos x="T0" y="T1"/>
                  </a:cxn>
                  <a:cxn ang="T75">
                    <a:pos x="T2" y="T3"/>
                  </a:cxn>
                  <a:cxn ang="T76">
                    <a:pos x="T4" y="T5"/>
                  </a:cxn>
                  <a:cxn ang="T77">
                    <a:pos x="T6" y="T7"/>
                  </a:cxn>
                  <a:cxn ang="T78">
                    <a:pos x="T8" y="T9"/>
                  </a:cxn>
                  <a:cxn ang="T79">
                    <a:pos x="T10" y="T11"/>
                  </a:cxn>
                  <a:cxn ang="T80">
                    <a:pos x="T12" y="T13"/>
                  </a:cxn>
                  <a:cxn ang="T81">
                    <a:pos x="T14" y="T15"/>
                  </a:cxn>
                  <a:cxn ang="T82">
                    <a:pos x="T16" y="T17"/>
                  </a:cxn>
                  <a:cxn ang="T83">
                    <a:pos x="T18" y="T19"/>
                  </a:cxn>
                  <a:cxn ang="T84">
                    <a:pos x="T20" y="T21"/>
                  </a:cxn>
                  <a:cxn ang="T85">
                    <a:pos x="T22" y="T23"/>
                  </a:cxn>
                  <a:cxn ang="T86">
                    <a:pos x="T24" y="T25"/>
                  </a:cxn>
                  <a:cxn ang="T87">
                    <a:pos x="T26" y="T27"/>
                  </a:cxn>
                  <a:cxn ang="T88">
                    <a:pos x="T28" y="T29"/>
                  </a:cxn>
                  <a:cxn ang="T89">
                    <a:pos x="T30" y="T31"/>
                  </a:cxn>
                  <a:cxn ang="T90">
                    <a:pos x="T32" y="T33"/>
                  </a:cxn>
                  <a:cxn ang="T91">
                    <a:pos x="T34" y="T35"/>
                  </a:cxn>
                  <a:cxn ang="T92">
                    <a:pos x="T36" y="T37"/>
                  </a:cxn>
                  <a:cxn ang="T93">
                    <a:pos x="T38" y="T39"/>
                  </a:cxn>
                  <a:cxn ang="T94">
                    <a:pos x="T40" y="T41"/>
                  </a:cxn>
                  <a:cxn ang="T95">
                    <a:pos x="T42" y="T43"/>
                  </a:cxn>
                  <a:cxn ang="T96">
                    <a:pos x="T44" y="T45"/>
                  </a:cxn>
                  <a:cxn ang="T97">
                    <a:pos x="T46" y="T47"/>
                  </a:cxn>
                  <a:cxn ang="T98">
                    <a:pos x="T48" y="T49"/>
                  </a:cxn>
                  <a:cxn ang="T99">
                    <a:pos x="T50" y="T51"/>
                  </a:cxn>
                  <a:cxn ang="T100">
                    <a:pos x="T52" y="T53"/>
                  </a:cxn>
                  <a:cxn ang="T101">
                    <a:pos x="T54" y="T55"/>
                  </a:cxn>
                  <a:cxn ang="T102">
                    <a:pos x="T56" y="T57"/>
                  </a:cxn>
                  <a:cxn ang="T103">
                    <a:pos x="T58" y="T59"/>
                  </a:cxn>
                  <a:cxn ang="T104">
                    <a:pos x="T60" y="T61"/>
                  </a:cxn>
                  <a:cxn ang="T105">
                    <a:pos x="T62" y="T63"/>
                  </a:cxn>
                  <a:cxn ang="T106">
                    <a:pos x="T64" y="T65"/>
                  </a:cxn>
                  <a:cxn ang="T107">
                    <a:pos x="T66" y="T67"/>
                  </a:cxn>
                  <a:cxn ang="T108">
                    <a:pos x="T68" y="T69"/>
                  </a:cxn>
                  <a:cxn ang="T109">
                    <a:pos x="T70" y="T71"/>
                  </a:cxn>
                  <a:cxn ang="T110">
                    <a:pos x="T72" y="T73"/>
                  </a:cxn>
                </a:cxnLst>
                <a:rect l="T111" t="T112" r="T113" b="T114"/>
                <a:pathLst>
                  <a:path w="56" h="67">
                    <a:moveTo>
                      <a:pt x="34" y="44"/>
                    </a:moveTo>
                    <a:lnTo>
                      <a:pt x="36" y="47"/>
                    </a:lnTo>
                    <a:lnTo>
                      <a:pt x="39" y="47"/>
                    </a:lnTo>
                    <a:lnTo>
                      <a:pt x="45" y="49"/>
                    </a:lnTo>
                    <a:lnTo>
                      <a:pt x="51" y="47"/>
                    </a:lnTo>
                    <a:lnTo>
                      <a:pt x="53" y="47"/>
                    </a:lnTo>
                    <a:lnTo>
                      <a:pt x="53" y="41"/>
                    </a:lnTo>
                    <a:lnTo>
                      <a:pt x="56" y="38"/>
                    </a:lnTo>
                    <a:lnTo>
                      <a:pt x="56" y="35"/>
                    </a:lnTo>
                    <a:lnTo>
                      <a:pt x="56" y="32"/>
                    </a:lnTo>
                    <a:lnTo>
                      <a:pt x="56" y="29"/>
                    </a:lnTo>
                    <a:lnTo>
                      <a:pt x="53" y="26"/>
                    </a:lnTo>
                    <a:lnTo>
                      <a:pt x="45" y="21"/>
                    </a:lnTo>
                    <a:lnTo>
                      <a:pt x="45" y="18"/>
                    </a:lnTo>
                    <a:lnTo>
                      <a:pt x="42" y="12"/>
                    </a:lnTo>
                    <a:lnTo>
                      <a:pt x="36" y="9"/>
                    </a:lnTo>
                    <a:lnTo>
                      <a:pt x="34" y="6"/>
                    </a:lnTo>
                    <a:lnTo>
                      <a:pt x="31" y="3"/>
                    </a:lnTo>
                    <a:lnTo>
                      <a:pt x="28" y="3"/>
                    </a:lnTo>
                    <a:lnTo>
                      <a:pt x="25" y="0"/>
                    </a:lnTo>
                    <a:lnTo>
                      <a:pt x="22" y="0"/>
                    </a:lnTo>
                    <a:lnTo>
                      <a:pt x="20" y="0"/>
                    </a:lnTo>
                    <a:lnTo>
                      <a:pt x="8" y="0"/>
                    </a:lnTo>
                    <a:lnTo>
                      <a:pt x="3" y="6"/>
                    </a:lnTo>
                    <a:lnTo>
                      <a:pt x="8" y="0"/>
                    </a:lnTo>
                    <a:lnTo>
                      <a:pt x="3" y="6"/>
                    </a:lnTo>
                    <a:lnTo>
                      <a:pt x="3" y="9"/>
                    </a:lnTo>
                    <a:lnTo>
                      <a:pt x="0" y="9"/>
                    </a:lnTo>
                    <a:lnTo>
                      <a:pt x="0" y="12"/>
                    </a:lnTo>
                    <a:lnTo>
                      <a:pt x="0" y="38"/>
                    </a:lnTo>
                    <a:lnTo>
                      <a:pt x="0" y="41"/>
                    </a:lnTo>
                    <a:lnTo>
                      <a:pt x="0" y="49"/>
                    </a:lnTo>
                    <a:lnTo>
                      <a:pt x="3" y="55"/>
                    </a:lnTo>
                    <a:lnTo>
                      <a:pt x="3" y="58"/>
                    </a:lnTo>
                    <a:lnTo>
                      <a:pt x="3" y="61"/>
                    </a:lnTo>
                    <a:lnTo>
                      <a:pt x="5" y="64"/>
                    </a:lnTo>
                    <a:lnTo>
                      <a:pt x="8" y="64"/>
                    </a:lnTo>
                    <a:lnTo>
                      <a:pt x="11" y="67"/>
                    </a:lnTo>
                    <a:lnTo>
                      <a:pt x="14" y="67"/>
                    </a:lnTo>
                    <a:lnTo>
                      <a:pt x="17" y="64"/>
                    </a:lnTo>
                    <a:lnTo>
                      <a:pt x="20" y="64"/>
                    </a:lnTo>
                    <a:lnTo>
                      <a:pt x="22" y="61"/>
                    </a:lnTo>
                    <a:lnTo>
                      <a:pt x="25" y="58"/>
                    </a:lnTo>
                    <a:lnTo>
                      <a:pt x="25" y="55"/>
                    </a:lnTo>
                    <a:lnTo>
                      <a:pt x="25" y="52"/>
                    </a:lnTo>
                    <a:lnTo>
                      <a:pt x="25" y="38"/>
                    </a:lnTo>
                    <a:lnTo>
                      <a:pt x="22" y="35"/>
                    </a:lnTo>
                    <a:lnTo>
                      <a:pt x="22" y="21"/>
                    </a:lnTo>
                    <a:lnTo>
                      <a:pt x="22" y="24"/>
                    </a:lnTo>
                    <a:lnTo>
                      <a:pt x="22" y="21"/>
                    </a:lnTo>
                    <a:lnTo>
                      <a:pt x="25" y="21"/>
                    </a:lnTo>
                    <a:lnTo>
                      <a:pt x="25" y="18"/>
                    </a:lnTo>
                    <a:lnTo>
                      <a:pt x="25" y="21"/>
                    </a:lnTo>
                    <a:lnTo>
                      <a:pt x="25" y="18"/>
                    </a:lnTo>
                    <a:lnTo>
                      <a:pt x="17" y="24"/>
                    </a:lnTo>
                    <a:lnTo>
                      <a:pt x="22" y="21"/>
                    </a:lnTo>
                    <a:lnTo>
                      <a:pt x="20" y="24"/>
                    </a:lnTo>
                    <a:lnTo>
                      <a:pt x="17" y="24"/>
                    </a:lnTo>
                    <a:lnTo>
                      <a:pt x="14" y="24"/>
                    </a:lnTo>
                    <a:lnTo>
                      <a:pt x="17" y="24"/>
                    </a:lnTo>
                    <a:lnTo>
                      <a:pt x="14" y="24"/>
                    </a:lnTo>
                    <a:lnTo>
                      <a:pt x="17" y="26"/>
                    </a:lnTo>
                    <a:lnTo>
                      <a:pt x="20" y="26"/>
                    </a:lnTo>
                    <a:lnTo>
                      <a:pt x="20" y="29"/>
                    </a:lnTo>
                    <a:lnTo>
                      <a:pt x="34" y="41"/>
                    </a:lnTo>
                    <a:lnTo>
                      <a:pt x="34" y="44"/>
                    </a:lnTo>
                    <a:close/>
                  </a:path>
                </a:pathLst>
              </a:custGeom>
              <a:solidFill>
                <a:srgbClr val="00FF00"/>
              </a:solidFill>
              <a:ln>
                <a:noFill/>
              </a:ln>
              <a:extLst>
                <a:ext uri="{91240B29-F687-4f45-9708-019B960494DF}">
                  <a14:hiddenLine xmlns:a14="http://schemas.microsoft.com/office/drawing/2010/main" xmlns="" w="9525">
                    <a:solidFill>
                      <a:srgbClr val="000000"/>
                    </a:solidFill>
                    <a:round/>
                    <a:headEnd/>
                    <a:tailEnd/>
                  </a14:hiddenLine>
                </a:ext>
              </a:extLst>
            </p:spPr>
            <p:txBody>
              <a:bodyPr/>
              <a:lstStyle/>
              <a:p>
                <a:endParaRPr lang="en-US"/>
              </a:p>
            </p:txBody>
          </p:sp>
          <p:sp>
            <p:nvSpPr>
              <p:cNvPr id="37" name="Freeform 79"/>
              <p:cNvSpPr>
                <a:spLocks/>
              </p:cNvSpPr>
              <p:nvPr/>
            </p:nvSpPr>
            <p:spPr bwMode="auto">
              <a:xfrm>
                <a:off x="637" y="1574"/>
                <a:ext cx="62" cy="66"/>
              </a:xfrm>
              <a:custGeom>
                <a:avLst/>
                <a:gdLst>
                  <a:gd name="T0" fmla="*/ 19 w 62"/>
                  <a:gd name="T1" fmla="*/ 20 h 66"/>
                  <a:gd name="T2" fmla="*/ 8 w 62"/>
                  <a:gd name="T3" fmla="*/ 20 h 66"/>
                  <a:gd name="T4" fmla="*/ 5 w 62"/>
                  <a:gd name="T5" fmla="*/ 23 h 66"/>
                  <a:gd name="T6" fmla="*/ 0 w 62"/>
                  <a:gd name="T7" fmla="*/ 26 h 66"/>
                  <a:gd name="T8" fmla="*/ 3 w 62"/>
                  <a:gd name="T9" fmla="*/ 37 h 66"/>
                  <a:gd name="T10" fmla="*/ 5 w 62"/>
                  <a:gd name="T11" fmla="*/ 40 h 66"/>
                  <a:gd name="T12" fmla="*/ 11 w 62"/>
                  <a:gd name="T13" fmla="*/ 46 h 66"/>
                  <a:gd name="T14" fmla="*/ 17 w 62"/>
                  <a:gd name="T15" fmla="*/ 52 h 66"/>
                  <a:gd name="T16" fmla="*/ 19 w 62"/>
                  <a:gd name="T17" fmla="*/ 55 h 66"/>
                  <a:gd name="T18" fmla="*/ 28 w 62"/>
                  <a:gd name="T19" fmla="*/ 60 h 66"/>
                  <a:gd name="T20" fmla="*/ 34 w 62"/>
                  <a:gd name="T21" fmla="*/ 63 h 66"/>
                  <a:gd name="T22" fmla="*/ 48 w 62"/>
                  <a:gd name="T23" fmla="*/ 66 h 66"/>
                  <a:gd name="T24" fmla="*/ 56 w 62"/>
                  <a:gd name="T25" fmla="*/ 60 h 66"/>
                  <a:gd name="T26" fmla="*/ 59 w 62"/>
                  <a:gd name="T27" fmla="*/ 55 h 66"/>
                  <a:gd name="T28" fmla="*/ 59 w 62"/>
                  <a:gd name="T29" fmla="*/ 52 h 66"/>
                  <a:gd name="T30" fmla="*/ 62 w 62"/>
                  <a:gd name="T31" fmla="*/ 34 h 66"/>
                  <a:gd name="T32" fmla="*/ 59 w 62"/>
                  <a:gd name="T33" fmla="*/ 26 h 66"/>
                  <a:gd name="T34" fmla="*/ 56 w 62"/>
                  <a:gd name="T35" fmla="*/ 14 h 66"/>
                  <a:gd name="T36" fmla="*/ 56 w 62"/>
                  <a:gd name="T37" fmla="*/ 8 h 66"/>
                  <a:gd name="T38" fmla="*/ 51 w 62"/>
                  <a:gd name="T39" fmla="*/ 3 h 66"/>
                  <a:gd name="T40" fmla="*/ 39 w 62"/>
                  <a:gd name="T41" fmla="*/ 0 h 66"/>
                  <a:gd name="T42" fmla="*/ 36 w 62"/>
                  <a:gd name="T43" fmla="*/ 6 h 66"/>
                  <a:gd name="T44" fmla="*/ 34 w 62"/>
                  <a:gd name="T45" fmla="*/ 8 h 66"/>
                  <a:gd name="T46" fmla="*/ 34 w 62"/>
                  <a:gd name="T47" fmla="*/ 14 h 66"/>
                  <a:gd name="T48" fmla="*/ 36 w 62"/>
                  <a:gd name="T49" fmla="*/ 29 h 66"/>
                  <a:gd name="T50" fmla="*/ 36 w 62"/>
                  <a:gd name="T51" fmla="*/ 37 h 66"/>
                  <a:gd name="T52" fmla="*/ 36 w 62"/>
                  <a:gd name="T53" fmla="*/ 40 h 66"/>
                  <a:gd name="T54" fmla="*/ 36 w 62"/>
                  <a:gd name="T55" fmla="*/ 46 h 66"/>
                  <a:gd name="T56" fmla="*/ 42 w 62"/>
                  <a:gd name="T57" fmla="*/ 40 h 66"/>
                  <a:gd name="T58" fmla="*/ 42 w 62"/>
                  <a:gd name="T59" fmla="*/ 40 h 66"/>
                  <a:gd name="T60" fmla="*/ 36 w 62"/>
                  <a:gd name="T61" fmla="*/ 37 h 66"/>
                  <a:gd name="T62" fmla="*/ 31 w 62"/>
                  <a:gd name="T63" fmla="*/ 34 h 66"/>
                  <a:gd name="T64" fmla="*/ 28 w 62"/>
                  <a:gd name="T65" fmla="*/ 29 h 66"/>
                  <a:gd name="T66" fmla="*/ 25 w 62"/>
                  <a:gd name="T67" fmla="*/ 26 h 66"/>
                  <a:gd name="T68" fmla="*/ 19 w 62"/>
                  <a:gd name="T69" fmla="*/ 23 h 6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w 62"/>
                  <a:gd name="T106" fmla="*/ 0 h 66"/>
                  <a:gd name="T107" fmla="*/ 62 w 62"/>
                  <a:gd name="T108" fmla="*/ 66 h 66"/>
                </a:gdLst>
                <a:ahLst/>
                <a:cxnLst>
                  <a:cxn ang="T70">
                    <a:pos x="T0" y="T1"/>
                  </a:cxn>
                  <a:cxn ang="T71">
                    <a:pos x="T2" y="T3"/>
                  </a:cxn>
                  <a:cxn ang="T72">
                    <a:pos x="T4" y="T5"/>
                  </a:cxn>
                  <a:cxn ang="T73">
                    <a:pos x="T6" y="T7"/>
                  </a:cxn>
                  <a:cxn ang="T74">
                    <a:pos x="T8" y="T9"/>
                  </a:cxn>
                  <a:cxn ang="T75">
                    <a:pos x="T10" y="T11"/>
                  </a:cxn>
                  <a:cxn ang="T76">
                    <a:pos x="T12" y="T13"/>
                  </a:cxn>
                  <a:cxn ang="T77">
                    <a:pos x="T14" y="T15"/>
                  </a:cxn>
                  <a:cxn ang="T78">
                    <a:pos x="T16" y="T17"/>
                  </a:cxn>
                  <a:cxn ang="T79">
                    <a:pos x="T18" y="T19"/>
                  </a:cxn>
                  <a:cxn ang="T80">
                    <a:pos x="T20" y="T21"/>
                  </a:cxn>
                  <a:cxn ang="T81">
                    <a:pos x="T22" y="T23"/>
                  </a:cxn>
                  <a:cxn ang="T82">
                    <a:pos x="T24" y="T25"/>
                  </a:cxn>
                  <a:cxn ang="T83">
                    <a:pos x="T26" y="T27"/>
                  </a:cxn>
                  <a:cxn ang="T84">
                    <a:pos x="T28" y="T29"/>
                  </a:cxn>
                  <a:cxn ang="T85">
                    <a:pos x="T30" y="T31"/>
                  </a:cxn>
                  <a:cxn ang="T86">
                    <a:pos x="T32" y="T33"/>
                  </a:cxn>
                  <a:cxn ang="T87">
                    <a:pos x="T34" y="T35"/>
                  </a:cxn>
                  <a:cxn ang="T88">
                    <a:pos x="T36" y="T37"/>
                  </a:cxn>
                  <a:cxn ang="T89">
                    <a:pos x="T38" y="T39"/>
                  </a:cxn>
                  <a:cxn ang="T90">
                    <a:pos x="T40" y="T41"/>
                  </a:cxn>
                  <a:cxn ang="T91">
                    <a:pos x="T42" y="T43"/>
                  </a:cxn>
                  <a:cxn ang="T92">
                    <a:pos x="T44" y="T45"/>
                  </a:cxn>
                  <a:cxn ang="T93">
                    <a:pos x="T46" y="T47"/>
                  </a:cxn>
                  <a:cxn ang="T94">
                    <a:pos x="T48" y="T49"/>
                  </a:cxn>
                  <a:cxn ang="T95">
                    <a:pos x="T50" y="T51"/>
                  </a:cxn>
                  <a:cxn ang="T96">
                    <a:pos x="T52" y="T53"/>
                  </a:cxn>
                  <a:cxn ang="T97">
                    <a:pos x="T54" y="T55"/>
                  </a:cxn>
                  <a:cxn ang="T98">
                    <a:pos x="T56" y="T57"/>
                  </a:cxn>
                  <a:cxn ang="T99">
                    <a:pos x="T58" y="T59"/>
                  </a:cxn>
                  <a:cxn ang="T100">
                    <a:pos x="T60" y="T61"/>
                  </a:cxn>
                  <a:cxn ang="T101">
                    <a:pos x="T62" y="T63"/>
                  </a:cxn>
                  <a:cxn ang="T102">
                    <a:pos x="T64" y="T65"/>
                  </a:cxn>
                  <a:cxn ang="T103">
                    <a:pos x="T66" y="T67"/>
                  </a:cxn>
                  <a:cxn ang="T104">
                    <a:pos x="T68" y="T69"/>
                  </a:cxn>
                </a:cxnLst>
                <a:rect l="T105" t="T106" r="T107" b="T108"/>
                <a:pathLst>
                  <a:path w="62" h="66">
                    <a:moveTo>
                      <a:pt x="19" y="23"/>
                    </a:moveTo>
                    <a:lnTo>
                      <a:pt x="19" y="20"/>
                    </a:lnTo>
                    <a:lnTo>
                      <a:pt x="17" y="20"/>
                    </a:lnTo>
                    <a:lnTo>
                      <a:pt x="8" y="20"/>
                    </a:lnTo>
                    <a:lnTo>
                      <a:pt x="5" y="20"/>
                    </a:lnTo>
                    <a:lnTo>
                      <a:pt x="5" y="23"/>
                    </a:lnTo>
                    <a:lnTo>
                      <a:pt x="3" y="26"/>
                    </a:lnTo>
                    <a:lnTo>
                      <a:pt x="0" y="26"/>
                    </a:lnTo>
                    <a:lnTo>
                      <a:pt x="0" y="34"/>
                    </a:lnTo>
                    <a:lnTo>
                      <a:pt x="3" y="37"/>
                    </a:lnTo>
                    <a:lnTo>
                      <a:pt x="5" y="40"/>
                    </a:lnTo>
                    <a:lnTo>
                      <a:pt x="8" y="46"/>
                    </a:lnTo>
                    <a:lnTo>
                      <a:pt x="11" y="46"/>
                    </a:lnTo>
                    <a:lnTo>
                      <a:pt x="17" y="52"/>
                    </a:lnTo>
                    <a:lnTo>
                      <a:pt x="19" y="55"/>
                    </a:lnTo>
                    <a:lnTo>
                      <a:pt x="22" y="57"/>
                    </a:lnTo>
                    <a:lnTo>
                      <a:pt x="28" y="60"/>
                    </a:lnTo>
                    <a:lnTo>
                      <a:pt x="31" y="63"/>
                    </a:lnTo>
                    <a:lnTo>
                      <a:pt x="34" y="63"/>
                    </a:lnTo>
                    <a:lnTo>
                      <a:pt x="36" y="66"/>
                    </a:lnTo>
                    <a:lnTo>
                      <a:pt x="48" y="66"/>
                    </a:lnTo>
                    <a:lnTo>
                      <a:pt x="42" y="66"/>
                    </a:lnTo>
                    <a:lnTo>
                      <a:pt x="56" y="60"/>
                    </a:lnTo>
                    <a:lnTo>
                      <a:pt x="59" y="57"/>
                    </a:lnTo>
                    <a:lnTo>
                      <a:pt x="59" y="55"/>
                    </a:lnTo>
                    <a:lnTo>
                      <a:pt x="59" y="52"/>
                    </a:lnTo>
                    <a:lnTo>
                      <a:pt x="62" y="43"/>
                    </a:lnTo>
                    <a:lnTo>
                      <a:pt x="62" y="34"/>
                    </a:lnTo>
                    <a:lnTo>
                      <a:pt x="59" y="31"/>
                    </a:lnTo>
                    <a:lnTo>
                      <a:pt x="59" y="26"/>
                    </a:lnTo>
                    <a:lnTo>
                      <a:pt x="59" y="23"/>
                    </a:lnTo>
                    <a:lnTo>
                      <a:pt x="56" y="14"/>
                    </a:lnTo>
                    <a:lnTo>
                      <a:pt x="56" y="11"/>
                    </a:lnTo>
                    <a:lnTo>
                      <a:pt x="56" y="8"/>
                    </a:lnTo>
                    <a:lnTo>
                      <a:pt x="51" y="3"/>
                    </a:lnTo>
                    <a:lnTo>
                      <a:pt x="48" y="0"/>
                    </a:lnTo>
                    <a:lnTo>
                      <a:pt x="39" y="0"/>
                    </a:lnTo>
                    <a:lnTo>
                      <a:pt x="39" y="3"/>
                    </a:lnTo>
                    <a:lnTo>
                      <a:pt x="36" y="6"/>
                    </a:lnTo>
                    <a:lnTo>
                      <a:pt x="34" y="8"/>
                    </a:lnTo>
                    <a:lnTo>
                      <a:pt x="34" y="17"/>
                    </a:lnTo>
                    <a:lnTo>
                      <a:pt x="34" y="14"/>
                    </a:lnTo>
                    <a:lnTo>
                      <a:pt x="34" y="20"/>
                    </a:lnTo>
                    <a:lnTo>
                      <a:pt x="36" y="29"/>
                    </a:lnTo>
                    <a:lnTo>
                      <a:pt x="36" y="37"/>
                    </a:lnTo>
                    <a:lnTo>
                      <a:pt x="36" y="43"/>
                    </a:lnTo>
                    <a:lnTo>
                      <a:pt x="36" y="40"/>
                    </a:lnTo>
                    <a:lnTo>
                      <a:pt x="36" y="43"/>
                    </a:lnTo>
                    <a:lnTo>
                      <a:pt x="36" y="46"/>
                    </a:lnTo>
                    <a:lnTo>
                      <a:pt x="48" y="40"/>
                    </a:lnTo>
                    <a:lnTo>
                      <a:pt x="42" y="40"/>
                    </a:lnTo>
                    <a:lnTo>
                      <a:pt x="45" y="40"/>
                    </a:lnTo>
                    <a:lnTo>
                      <a:pt x="42" y="40"/>
                    </a:lnTo>
                    <a:lnTo>
                      <a:pt x="36" y="37"/>
                    </a:lnTo>
                    <a:lnTo>
                      <a:pt x="34" y="34"/>
                    </a:lnTo>
                    <a:lnTo>
                      <a:pt x="31" y="34"/>
                    </a:lnTo>
                    <a:lnTo>
                      <a:pt x="31" y="31"/>
                    </a:lnTo>
                    <a:lnTo>
                      <a:pt x="28" y="29"/>
                    </a:lnTo>
                    <a:lnTo>
                      <a:pt x="25" y="29"/>
                    </a:lnTo>
                    <a:lnTo>
                      <a:pt x="25" y="26"/>
                    </a:lnTo>
                    <a:lnTo>
                      <a:pt x="22" y="23"/>
                    </a:lnTo>
                    <a:lnTo>
                      <a:pt x="19" y="23"/>
                    </a:lnTo>
                    <a:close/>
                  </a:path>
                </a:pathLst>
              </a:custGeom>
              <a:solidFill>
                <a:srgbClr val="00FF00"/>
              </a:solidFill>
              <a:ln>
                <a:noFill/>
              </a:ln>
              <a:extLst>
                <a:ext uri="{91240B29-F687-4f45-9708-019B960494DF}">
                  <a14:hiddenLine xmlns:a14="http://schemas.microsoft.com/office/drawing/2010/main" xmlns="" w="9525">
                    <a:solidFill>
                      <a:srgbClr val="000000"/>
                    </a:solidFill>
                    <a:round/>
                    <a:headEnd/>
                    <a:tailEnd/>
                  </a14:hiddenLine>
                </a:ext>
              </a:extLst>
            </p:spPr>
            <p:txBody>
              <a:bodyPr/>
              <a:lstStyle/>
              <a:p>
                <a:endParaRPr lang="en-US"/>
              </a:p>
            </p:txBody>
          </p:sp>
          <p:sp>
            <p:nvSpPr>
              <p:cNvPr id="38" name="Freeform 80"/>
              <p:cNvSpPr>
                <a:spLocks/>
              </p:cNvSpPr>
              <p:nvPr/>
            </p:nvSpPr>
            <p:spPr bwMode="auto">
              <a:xfrm>
                <a:off x="702" y="1539"/>
                <a:ext cx="59" cy="64"/>
              </a:xfrm>
              <a:custGeom>
                <a:avLst/>
                <a:gdLst>
                  <a:gd name="T0" fmla="*/ 17 w 59"/>
                  <a:gd name="T1" fmla="*/ 20 h 64"/>
                  <a:gd name="T2" fmla="*/ 5 w 59"/>
                  <a:gd name="T3" fmla="*/ 20 h 64"/>
                  <a:gd name="T4" fmla="*/ 2 w 59"/>
                  <a:gd name="T5" fmla="*/ 23 h 64"/>
                  <a:gd name="T6" fmla="*/ 0 w 59"/>
                  <a:gd name="T7" fmla="*/ 26 h 64"/>
                  <a:gd name="T8" fmla="*/ 0 w 59"/>
                  <a:gd name="T9" fmla="*/ 38 h 64"/>
                  <a:gd name="T10" fmla="*/ 2 w 59"/>
                  <a:gd name="T11" fmla="*/ 41 h 64"/>
                  <a:gd name="T12" fmla="*/ 5 w 59"/>
                  <a:gd name="T13" fmla="*/ 43 h 64"/>
                  <a:gd name="T14" fmla="*/ 11 w 59"/>
                  <a:gd name="T15" fmla="*/ 49 h 64"/>
                  <a:gd name="T16" fmla="*/ 17 w 59"/>
                  <a:gd name="T17" fmla="*/ 55 h 64"/>
                  <a:gd name="T18" fmla="*/ 19 w 59"/>
                  <a:gd name="T19" fmla="*/ 55 h 64"/>
                  <a:gd name="T20" fmla="*/ 22 w 59"/>
                  <a:gd name="T21" fmla="*/ 58 h 64"/>
                  <a:gd name="T22" fmla="*/ 25 w 59"/>
                  <a:gd name="T23" fmla="*/ 61 h 64"/>
                  <a:gd name="T24" fmla="*/ 28 w 59"/>
                  <a:gd name="T25" fmla="*/ 61 h 64"/>
                  <a:gd name="T26" fmla="*/ 34 w 59"/>
                  <a:gd name="T27" fmla="*/ 64 h 64"/>
                  <a:gd name="T28" fmla="*/ 48 w 59"/>
                  <a:gd name="T29" fmla="*/ 61 h 64"/>
                  <a:gd name="T30" fmla="*/ 48 w 59"/>
                  <a:gd name="T31" fmla="*/ 61 h 64"/>
                  <a:gd name="T32" fmla="*/ 53 w 59"/>
                  <a:gd name="T33" fmla="*/ 58 h 64"/>
                  <a:gd name="T34" fmla="*/ 59 w 59"/>
                  <a:gd name="T35" fmla="*/ 52 h 64"/>
                  <a:gd name="T36" fmla="*/ 56 w 59"/>
                  <a:gd name="T37" fmla="*/ 20 h 64"/>
                  <a:gd name="T38" fmla="*/ 56 w 59"/>
                  <a:gd name="T39" fmla="*/ 6 h 64"/>
                  <a:gd name="T40" fmla="*/ 53 w 59"/>
                  <a:gd name="T41" fmla="*/ 0 h 64"/>
                  <a:gd name="T42" fmla="*/ 39 w 59"/>
                  <a:gd name="T43" fmla="*/ 0 h 64"/>
                  <a:gd name="T44" fmla="*/ 34 w 59"/>
                  <a:gd name="T45" fmla="*/ 6 h 64"/>
                  <a:gd name="T46" fmla="*/ 34 w 59"/>
                  <a:gd name="T47" fmla="*/ 9 h 64"/>
                  <a:gd name="T48" fmla="*/ 36 w 59"/>
                  <a:gd name="T49" fmla="*/ 23 h 64"/>
                  <a:gd name="T50" fmla="*/ 36 w 59"/>
                  <a:gd name="T51" fmla="*/ 38 h 64"/>
                  <a:gd name="T52" fmla="*/ 36 w 59"/>
                  <a:gd name="T53" fmla="*/ 41 h 64"/>
                  <a:gd name="T54" fmla="*/ 36 w 59"/>
                  <a:gd name="T55" fmla="*/ 43 h 64"/>
                  <a:gd name="T56" fmla="*/ 34 w 59"/>
                  <a:gd name="T57" fmla="*/ 43 h 64"/>
                  <a:gd name="T58" fmla="*/ 39 w 59"/>
                  <a:gd name="T59" fmla="*/ 41 h 64"/>
                  <a:gd name="T60" fmla="*/ 36 w 59"/>
                  <a:gd name="T61" fmla="*/ 41 h 64"/>
                  <a:gd name="T62" fmla="*/ 39 w 59"/>
                  <a:gd name="T63" fmla="*/ 41 h 64"/>
                  <a:gd name="T64" fmla="*/ 39 w 59"/>
                  <a:gd name="T65" fmla="*/ 41 h 64"/>
                  <a:gd name="T66" fmla="*/ 36 w 59"/>
                  <a:gd name="T67" fmla="*/ 35 h 64"/>
                  <a:gd name="T68" fmla="*/ 28 w 59"/>
                  <a:gd name="T69" fmla="*/ 32 h 64"/>
                  <a:gd name="T70" fmla="*/ 28 w 59"/>
                  <a:gd name="T71" fmla="*/ 29 h 64"/>
                  <a:gd name="T72" fmla="*/ 19 w 59"/>
                  <a:gd name="T73" fmla="*/ 23 h 64"/>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w 59"/>
                  <a:gd name="T112" fmla="*/ 0 h 64"/>
                  <a:gd name="T113" fmla="*/ 59 w 59"/>
                  <a:gd name="T114" fmla="*/ 64 h 64"/>
                </a:gdLst>
                <a:ahLst/>
                <a:cxnLst>
                  <a:cxn ang="T74">
                    <a:pos x="T0" y="T1"/>
                  </a:cxn>
                  <a:cxn ang="T75">
                    <a:pos x="T2" y="T3"/>
                  </a:cxn>
                  <a:cxn ang="T76">
                    <a:pos x="T4" y="T5"/>
                  </a:cxn>
                  <a:cxn ang="T77">
                    <a:pos x="T6" y="T7"/>
                  </a:cxn>
                  <a:cxn ang="T78">
                    <a:pos x="T8" y="T9"/>
                  </a:cxn>
                  <a:cxn ang="T79">
                    <a:pos x="T10" y="T11"/>
                  </a:cxn>
                  <a:cxn ang="T80">
                    <a:pos x="T12" y="T13"/>
                  </a:cxn>
                  <a:cxn ang="T81">
                    <a:pos x="T14" y="T15"/>
                  </a:cxn>
                  <a:cxn ang="T82">
                    <a:pos x="T16" y="T17"/>
                  </a:cxn>
                  <a:cxn ang="T83">
                    <a:pos x="T18" y="T19"/>
                  </a:cxn>
                  <a:cxn ang="T84">
                    <a:pos x="T20" y="T21"/>
                  </a:cxn>
                  <a:cxn ang="T85">
                    <a:pos x="T22" y="T23"/>
                  </a:cxn>
                  <a:cxn ang="T86">
                    <a:pos x="T24" y="T25"/>
                  </a:cxn>
                  <a:cxn ang="T87">
                    <a:pos x="T26" y="T27"/>
                  </a:cxn>
                  <a:cxn ang="T88">
                    <a:pos x="T28" y="T29"/>
                  </a:cxn>
                  <a:cxn ang="T89">
                    <a:pos x="T30" y="T31"/>
                  </a:cxn>
                  <a:cxn ang="T90">
                    <a:pos x="T32" y="T33"/>
                  </a:cxn>
                  <a:cxn ang="T91">
                    <a:pos x="T34" y="T35"/>
                  </a:cxn>
                  <a:cxn ang="T92">
                    <a:pos x="T36" y="T37"/>
                  </a:cxn>
                  <a:cxn ang="T93">
                    <a:pos x="T38" y="T39"/>
                  </a:cxn>
                  <a:cxn ang="T94">
                    <a:pos x="T40" y="T41"/>
                  </a:cxn>
                  <a:cxn ang="T95">
                    <a:pos x="T42" y="T43"/>
                  </a:cxn>
                  <a:cxn ang="T96">
                    <a:pos x="T44" y="T45"/>
                  </a:cxn>
                  <a:cxn ang="T97">
                    <a:pos x="T46" y="T47"/>
                  </a:cxn>
                  <a:cxn ang="T98">
                    <a:pos x="T48" y="T49"/>
                  </a:cxn>
                  <a:cxn ang="T99">
                    <a:pos x="T50" y="T51"/>
                  </a:cxn>
                  <a:cxn ang="T100">
                    <a:pos x="T52" y="T53"/>
                  </a:cxn>
                  <a:cxn ang="T101">
                    <a:pos x="T54" y="T55"/>
                  </a:cxn>
                  <a:cxn ang="T102">
                    <a:pos x="T56" y="T57"/>
                  </a:cxn>
                  <a:cxn ang="T103">
                    <a:pos x="T58" y="T59"/>
                  </a:cxn>
                  <a:cxn ang="T104">
                    <a:pos x="T60" y="T61"/>
                  </a:cxn>
                  <a:cxn ang="T105">
                    <a:pos x="T62" y="T63"/>
                  </a:cxn>
                  <a:cxn ang="T106">
                    <a:pos x="T64" y="T65"/>
                  </a:cxn>
                  <a:cxn ang="T107">
                    <a:pos x="T66" y="T67"/>
                  </a:cxn>
                  <a:cxn ang="T108">
                    <a:pos x="T68" y="T69"/>
                  </a:cxn>
                  <a:cxn ang="T109">
                    <a:pos x="T70" y="T71"/>
                  </a:cxn>
                  <a:cxn ang="T110">
                    <a:pos x="T72" y="T73"/>
                  </a:cxn>
                </a:cxnLst>
                <a:rect l="T111" t="T112" r="T113" b="T114"/>
                <a:pathLst>
                  <a:path w="59" h="64">
                    <a:moveTo>
                      <a:pt x="19" y="23"/>
                    </a:moveTo>
                    <a:lnTo>
                      <a:pt x="17" y="20"/>
                    </a:lnTo>
                    <a:lnTo>
                      <a:pt x="14" y="20"/>
                    </a:lnTo>
                    <a:lnTo>
                      <a:pt x="5" y="20"/>
                    </a:lnTo>
                    <a:lnTo>
                      <a:pt x="2" y="23"/>
                    </a:lnTo>
                    <a:lnTo>
                      <a:pt x="0" y="26"/>
                    </a:lnTo>
                    <a:lnTo>
                      <a:pt x="0" y="35"/>
                    </a:lnTo>
                    <a:lnTo>
                      <a:pt x="0" y="38"/>
                    </a:lnTo>
                    <a:lnTo>
                      <a:pt x="2" y="41"/>
                    </a:lnTo>
                    <a:lnTo>
                      <a:pt x="5" y="43"/>
                    </a:lnTo>
                    <a:lnTo>
                      <a:pt x="11" y="46"/>
                    </a:lnTo>
                    <a:lnTo>
                      <a:pt x="11" y="49"/>
                    </a:lnTo>
                    <a:lnTo>
                      <a:pt x="17" y="55"/>
                    </a:lnTo>
                    <a:lnTo>
                      <a:pt x="19" y="55"/>
                    </a:lnTo>
                    <a:lnTo>
                      <a:pt x="22" y="58"/>
                    </a:lnTo>
                    <a:lnTo>
                      <a:pt x="25" y="58"/>
                    </a:lnTo>
                    <a:lnTo>
                      <a:pt x="25" y="61"/>
                    </a:lnTo>
                    <a:lnTo>
                      <a:pt x="28" y="61"/>
                    </a:lnTo>
                    <a:lnTo>
                      <a:pt x="36" y="64"/>
                    </a:lnTo>
                    <a:lnTo>
                      <a:pt x="34" y="64"/>
                    </a:lnTo>
                    <a:lnTo>
                      <a:pt x="45" y="64"/>
                    </a:lnTo>
                    <a:lnTo>
                      <a:pt x="48" y="61"/>
                    </a:lnTo>
                    <a:lnTo>
                      <a:pt x="45" y="64"/>
                    </a:lnTo>
                    <a:lnTo>
                      <a:pt x="48" y="61"/>
                    </a:lnTo>
                    <a:lnTo>
                      <a:pt x="45" y="64"/>
                    </a:lnTo>
                    <a:lnTo>
                      <a:pt x="53" y="58"/>
                    </a:lnTo>
                    <a:lnTo>
                      <a:pt x="50" y="61"/>
                    </a:lnTo>
                    <a:lnTo>
                      <a:pt x="59" y="52"/>
                    </a:lnTo>
                    <a:lnTo>
                      <a:pt x="59" y="23"/>
                    </a:lnTo>
                    <a:lnTo>
                      <a:pt x="56" y="20"/>
                    </a:lnTo>
                    <a:lnTo>
                      <a:pt x="56" y="9"/>
                    </a:lnTo>
                    <a:lnTo>
                      <a:pt x="56" y="6"/>
                    </a:lnTo>
                    <a:lnTo>
                      <a:pt x="53" y="3"/>
                    </a:lnTo>
                    <a:lnTo>
                      <a:pt x="53" y="0"/>
                    </a:lnTo>
                    <a:lnTo>
                      <a:pt x="50" y="0"/>
                    </a:lnTo>
                    <a:lnTo>
                      <a:pt x="39" y="0"/>
                    </a:lnTo>
                    <a:lnTo>
                      <a:pt x="36" y="3"/>
                    </a:lnTo>
                    <a:lnTo>
                      <a:pt x="34" y="6"/>
                    </a:lnTo>
                    <a:lnTo>
                      <a:pt x="34" y="15"/>
                    </a:lnTo>
                    <a:lnTo>
                      <a:pt x="34" y="9"/>
                    </a:lnTo>
                    <a:lnTo>
                      <a:pt x="34" y="23"/>
                    </a:lnTo>
                    <a:lnTo>
                      <a:pt x="36" y="23"/>
                    </a:lnTo>
                    <a:lnTo>
                      <a:pt x="36" y="41"/>
                    </a:lnTo>
                    <a:lnTo>
                      <a:pt x="36" y="38"/>
                    </a:lnTo>
                    <a:lnTo>
                      <a:pt x="36" y="41"/>
                    </a:lnTo>
                    <a:lnTo>
                      <a:pt x="36" y="43"/>
                    </a:lnTo>
                    <a:lnTo>
                      <a:pt x="39" y="41"/>
                    </a:lnTo>
                    <a:lnTo>
                      <a:pt x="34" y="43"/>
                    </a:lnTo>
                    <a:lnTo>
                      <a:pt x="42" y="41"/>
                    </a:lnTo>
                    <a:lnTo>
                      <a:pt x="39" y="41"/>
                    </a:lnTo>
                    <a:lnTo>
                      <a:pt x="42" y="41"/>
                    </a:lnTo>
                    <a:lnTo>
                      <a:pt x="36" y="41"/>
                    </a:lnTo>
                    <a:lnTo>
                      <a:pt x="42" y="41"/>
                    </a:lnTo>
                    <a:lnTo>
                      <a:pt x="39" y="41"/>
                    </a:lnTo>
                    <a:lnTo>
                      <a:pt x="42" y="41"/>
                    </a:lnTo>
                    <a:lnTo>
                      <a:pt x="39" y="41"/>
                    </a:lnTo>
                    <a:lnTo>
                      <a:pt x="36" y="35"/>
                    </a:lnTo>
                    <a:lnTo>
                      <a:pt x="34" y="35"/>
                    </a:lnTo>
                    <a:lnTo>
                      <a:pt x="28" y="32"/>
                    </a:lnTo>
                    <a:lnTo>
                      <a:pt x="28" y="29"/>
                    </a:lnTo>
                    <a:lnTo>
                      <a:pt x="22" y="23"/>
                    </a:lnTo>
                    <a:lnTo>
                      <a:pt x="19" y="23"/>
                    </a:lnTo>
                    <a:close/>
                  </a:path>
                </a:pathLst>
              </a:custGeom>
              <a:solidFill>
                <a:srgbClr val="00FF00"/>
              </a:solidFill>
              <a:ln>
                <a:noFill/>
              </a:ln>
              <a:extLst>
                <a:ext uri="{91240B29-F687-4f45-9708-019B960494DF}">
                  <a14:hiddenLine xmlns:a14="http://schemas.microsoft.com/office/drawing/2010/main" xmlns="" w="9525">
                    <a:solidFill>
                      <a:srgbClr val="000000"/>
                    </a:solidFill>
                    <a:round/>
                    <a:headEnd/>
                    <a:tailEnd/>
                  </a14:hiddenLine>
                </a:ext>
              </a:extLst>
            </p:spPr>
            <p:txBody>
              <a:bodyPr/>
              <a:lstStyle/>
              <a:p>
                <a:endParaRPr lang="en-US"/>
              </a:p>
            </p:txBody>
          </p:sp>
          <p:sp>
            <p:nvSpPr>
              <p:cNvPr id="39" name="Freeform 81"/>
              <p:cNvSpPr>
                <a:spLocks/>
              </p:cNvSpPr>
              <p:nvPr/>
            </p:nvSpPr>
            <p:spPr bwMode="auto">
              <a:xfrm>
                <a:off x="442" y="1675"/>
                <a:ext cx="85" cy="60"/>
              </a:xfrm>
              <a:custGeom>
                <a:avLst/>
                <a:gdLst>
                  <a:gd name="T0" fmla="*/ 76 w 85"/>
                  <a:gd name="T1" fmla="*/ 23 h 60"/>
                  <a:gd name="T2" fmla="*/ 79 w 85"/>
                  <a:gd name="T3" fmla="*/ 20 h 60"/>
                  <a:gd name="T4" fmla="*/ 82 w 85"/>
                  <a:gd name="T5" fmla="*/ 17 h 60"/>
                  <a:gd name="T6" fmla="*/ 85 w 85"/>
                  <a:gd name="T7" fmla="*/ 14 h 60"/>
                  <a:gd name="T8" fmla="*/ 85 w 85"/>
                  <a:gd name="T9" fmla="*/ 11 h 60"/>
                  <a:gd name="T10" fmla="*/ 82 w 85"/>
                  <a:gd name="T11" fmla="*/ 8 h 60"/>
                  <a:gd name="T12" fmla="*/ 82 w 85"/>
                  <a:gd name="T13" fmla="*/ 5 h 60"/>
                  <a:gd name="T14" fmla="*/ 76 w 85"/>
                  <a:gd name="T15" fmla="*/ 3 h 60"/>
                  <a:gd name="T16" fmla="*/ 73 w 85"/>
                  <a:gd name="T17" fmla="*/ 0 h 60"/>
                  <a:gd name="T18" fmla="*/ 68 w 85"/>
                  <a:gd name="T19" fmla="*/ 0 h 60"/>
                  <a:gd name="T20" fmla="*/ 65 w 85"/>
                  <a:gd name="T21" fmla="*/ 3 h 60"/>
                  <a:gd name="T22" fmla="*/ 6 w 85"/>
                  <a:gd name="T23" fmla="*/ 37 h 60"/>
                  <a:gd name="T24" fmla="*/ 3 w 85"/>
                  <a:gd name="T25" fmla="*/ 37 h 60"/>
                  <a:gd name="T26" fmla="*/ 0 w 85"/>
                  <a:gd name="T27" fmla="*/ 40 h 60"/>
                  <a:gd name="T28" fmla="*/ 0 w 85"/>
                  <a:gd name="T29" fmla="*/ 43 h 60"/>
                  <a:gd name="T30" fmla="*/ 0 w 85"/>
                  <a:gd name="T31" fmla="*/ 52 h 60"/>
                  <a:gd name="T32" fmla="*/ 0 w 85"/>
                  <a:gd name="T33" fmla="*/ 54 h 60"/>
                  <a:gd name="T34" fmla="*/ 6 w 85"/>
                  <a:gd name="T35" fmla="*/ 60 h 60"/>
                  <a:gd name="T36" fmla="*/ 11 w 85"/>
                  <a:gd name="T37" fmla="*/ 60 h 60"/>
                  <a:gd name="T38" fmla="*/ 14 w 85"/>
                  <a:gd name="T39" fmla="*/ 57 h 60"/>
                  <a:gd name="T40" fmla="*/ 17 w 85"/>
                  <a:gd name="T41" fmla="*/ 57 h 60"/>
                  <a:gd name="T42" fmla="*/ 76 w 85"/>
                  <a:gd name="T43" fmla="*/ 23 h 60"/>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w 85"/>
                  <a:gd name="T67" fmla="*/ 0 h 60"/>
                  <a:gd name="T68" fmla="*/ 85 w 85"/>
                  <a:gd name="T69" fmla="*/ 60 h 60"/>
                </a:gdLst>
                <a:ahLst/>
                <a:cxnLst>
                  <a:cxn ang="T44">
                    <a:pos x="T0" y="T1"/>
                  </a:cxn>
                  <a:cxn ang="T45">
                    <a:pos x="T2" y="T3"/>
                  </a:cxn>
                  <a:cxn ang="T46">
                    <a:pos x="T4" y="T5"/>
                  </a:cxn>
                  <a:cxn ang="T47">
                    <a:pos x="T6" y="T7"/>
                  </a:cxn>
                  <a:cxn ang="T48">
                    <a:pos x="T8" y="T9"/>
                  </a:cxn>
                  <a:cxn ang="T49">
                    <a:pos x="T10" y="T11"/>
                  </a:cxn>
                  <a:cxn ang="T50">
                    <a:pos x="T12" y="T13"/>
                  </a:cxn>
                  <a:cxn ang="T51">
                    <a:pos x="T14" y="T15"/>
                  </a:cxn>
                  <a:cxn ang="T52">
                    <a:pos x="T16" y="T17"/>
                  </a:cxn>
                  <a:cxn ang="T53">
                    <a:pos x="T18" y="T19"/>
                  </a:cxn>
                  <a:cxn ang="T54">
                    <a:pos x="T20" y="T21"/>
                  </a:cxn>
                  <a:cxn ang="T55">
                    <a:pos x="T22" y="T23"/>
                  </a:cxn>
                  <a:cxn ang="T56">
                    <a:pos x="T24" y="T25"/>
                  </a:cxn>
                  <a:cxn ang="T57">
                    <a:pos x="T26" y="T27"/>
                  </a:cxn>
                  <a:cxn ang="T58">
                    <a:pos x="T28" y="T29"/>
                  </a:cxn>
                  <a:cxn ang="T59">
                    <a:pos x="T30" y="T31"/>
                  </a:cxn>
                  <a:cxn ang="T60">
                    <a:pos x="T32" y="T33"/>
                  </a:cxn>
                  <a:cxn ang="T61">
                    <a:pos x="T34" y="T35"/>
                  </a:cxn>
                  <a:cxn ang="T62">
                    <a:pos x="T36" y="T37"/>
                  </a:cxn>
                  <a:cxn ang="T63">
                    <a:pos x="T38" y="T39"/>
                  </a:cxn>
                  <a:cxn ang="T64">
                    <a:pos x="T40" y="T41"/>
                  </a:cxn>
                  <a:cxn ang="T65">
                    <a:pos x="T42" y="T43"/>
                  </a:cxn>
                </a:cxnLst>
                <a:rect l="T66" t="T67" r="T68" b="T69"/>
                <a:pathLst>
                  <a:path w="85" h="60">
                    <a:moveTo>
                      <a:pt x="76" y="23"/>
                    </a:moveTo>
                    <a:lnTo>
                      <a:pt x="79" y="20"/>
                    </a:lnTo>
                    <a:lnTo>
                      <a:pt x="82" y="17"/>
                    </a:lnTo>
                    <a:lnTo>
                      <a:pt x="85" y="14"/>
                    </a:lnTo>
                    <a:lnTo>
                      <a:pt x="85" y="11"/>
                    </a:lnTo>
                    <a:lnTo>
                      <a:pt x="82" y="8"/>
                    </a:lnTo>
                    <a:lnTo>
                      <a:pt x="82" y="5"/>
                    </a:lnTo>
                    <a:lnTo>
                      <a:pt x="76" y="3"/>
                    </a:lnTo>
                    <a:lnTo>
                      <a:pt x="73" y="0"/>
                    </a:lnTo>
                    <a:lnTo>
                      <a:pt x="68" y="0"/>
                    </a:lnTo>
                    <a:lnTo>
                      <a:pt x="65" y="3"/>
                    </a:lnTo>
                    <a:lnTo>
                      <a:pt x="6" y="37"/>
                    </a:lnTo>
                    <a:lnTo>
                      <a:pt x="3" y="37"/>
                    </a:lnTo>
                    <a:lnTo>
                      <a:pt x="0" y="40"/>
                    </a:lnTo>
                    <a:lnTo>
                      <a:pt x="0" y="43"/>
                    </a:lnTo>
                    <a:lnTo>
                      <a:pt x="0" y="52"/>
                    </a:lnTo>
                    <a:lnTo>
                      <a:pt x="0" y="54"/>
                    </a:lnTo>
                    <a:lnTo>
                      <a:pt x="6" y="60"/>
                    </a:lnTo>
                    <a:lnTo>
                      <a:pt x="11" y="60"/>
                    </a:lnTo>
                    <a:lnTo>
                      <a:pt x="14" y="57"/>
                    </a:lnTo>
                    <a:lnTo>
                      <a:pt x="17" y="57"/>
                    </a:lnTo>
                    <a:lnTo>
                      <a:pt x="76" y="23"/>
                    </a:lnTo>
                    <a:close/>
                  </a:path>
                </a:pathLst>
              </a:custGeom>
              <a:solidFill>
                <a:srgbClr val="00FF00"/>
              </a:solidFill>
              <a:ln>
                <a:noFill/>
              </a:ln>
              <a:extLst>
                <a:ext uri="{91240B29-F687-4f45-9708-019B960494DF}">
                  <a14:hiddenLine xmlns:a14="http://schemas.microsoft.com/office/drawing/2010/main" xmlns="" w="9525">
                    <a:solidFill>
                      <a:srgbClr val="000000"/>
                    </a:solidFill>
                    <a:round/>
                    <a:headEnd/>
                    <a:tailEnd/>
                  </a14:hiddenLine>
                </a:ext>
              </a:extLst>
            </p:spPr>
            <p:txBody>
              <a:bodyPr/>
              <a:lstStyle/>
              <a:p>
                <a:endParaRPr lang="en-US"/>
              </a:p>
            </p:txBody>
          </p:sp>
          <p:sp>
            <p:nvSpPr>
              <p:cNvPr id="40" name="Freeform 82"/>
              <p:cNvSpPr>
                <a:spLocks/>
              </p:cNvSpPr>
              <p:nvPr/>
            </p:nvSpPr>
            <p:spPr bwMode="auto">
              <a:xfrm>
                <a:off x="400" y="1588"/>
                <a:ext cx="194" cy="164"/>
              </a:xfrm>
              <a:custGeom>
                <a:avLst/>
                <a:gdLst>
                  <a:gd name="T0" fmla="*/ 192 w 194"/>
                  <a:gd name="T1" fmla="*/ 127 h 164"/>
                  <a:gd name="T2" fmla="*/ 22 w 194"/>
                  <a:gd name="T3" fmla="*/ 139 h 164"/>
                  <a:gd name="T4" fmla="*/ 33 w 194"/>
                  <a:gd name="T5" fmla="*/ 156 h 164"/>
                  <a:gd name="T6" fmla="*/ 129 w 194"/>
                  <a:gd name="T7" fmla="*/ 12 h 164"/>
                  <a:gd name="T8" fmla="*/ 110 w 194"/>
                  <a:gd name="T9" fmla="*/ 0 h 164"/>
                  <a:gd name="T10" fmla="*/ 0 w 194"/>
                  <a:gd name="T11" fmla="*/ 164 h 164"/>
                  <a:gd name="T12" fmla="*/ 194 w 194"/>
                  <a:gd name="T13" fmla="*/ 153 h 164"/>
                  <a:gd name="T14" fmla="*/ 192 w 194"/>
                  <a:gd name="T15" fmla="*/ 127 h 164"/>
                  <a:gd name="T16" fmla="*/ 0 60000 65536"/>
                  <a:gd name="T17" fmla="*/ 0 60000 65536"/>
                  <a:gd name="T18" fmla="*/ 0 60000 65536"/>
                  <a:gd name="T19" fmla="*/ 0 60000 65536"/>
                  <a:gd name="T20" fmla="*/ 0 60000 65536"/>
                  <a:gd name="T21" fmla="*/ 0 60000 65536"/>
                  <a:gd name="T22" fmla="*/ 0 60000 65536"/>
                  <a:gd name="T23" fmla="*/ 0 60000 65536"/>
                  <a:gd name="T24" fmla="*/ 0 w 194"/>
                  <a:gd name="T25" fmla="*/ 0 h 164"/>
                  <a:gd name="T26" fmla="*/ 194 w 194"/>
                  <a:gd name="T27" fmla="*/ 164 h 164"/>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94" h="164">
                    <a:moveTo>
                      <a:pt x="192" y="127"/>
                    </a:moveTo>
                    <a:lnTo>
                      <a:pt x="22" y="139"/>
                    </a:lnTo>
                    <a:lnTo>
                      <a:pt x="33" y="156"/>
                    </a:lnTo>
                    <a:lnTo>
                      <a:pt x="129" y="12"/>
                    </a:lnTo>
                    <a:lnTo>
                      <a:pt x="110" y="0"/>
                    </a:lnTo>
                    <a:lnTo>
                      <a:pt x="0" y="164"/>
                    </a:lnTo>
                    <a:lnTo>
                      <a:pt x="194" y="153"/>
                    </a:lnTo>
                    <a:lnTo>
                      <a:pt x="192" y="127"/>
                    </a:lnTo>
                    <a:close/>
                  </a:path>
                </a:pathLst>
              </a:custGeom>
              <a:solidFill>
                <a:srgbClr val="00FF00"/>
              </a:solidFill>
              <a:ln>
                <a:noFill/>
              </a:ln>
              <a:extLst>
                <a:ext uri="{91240B29-F687-4f45-9708-019B960494DF}">
                  <a14:hiddenLine xmlns:a14="http://schemas.microsoft.com/office/drawing/2010/main" xmlns="" w="9525">
                    <a:solidFill>
                      <a:srgbClr val="000000"/>
                    </a:solidFill>
                    <a:round/>
                    <a:headEnd/>
                    <a:tailEnd/>
                  </a14:hiddenLine>
                </a:ext>
              </a:extLst>
            </p:spPr>
            <p:txBody>
              <a:bodyPr/>
              <a:lstStyle/>
              <a:p>
                <a:endParaRPr lang="en-US"/>
              </a:p>
            </p:txBody>
          </p:sp>
          <p:sp>
            <p:nvSpPr>
              <p:cNvPr id="41" name="Freeform 83"/>
              <p:cNvSpPr>
                <a:spLocks/>
              </p:cNvSpPr>
              <p:nvPr/>
            </p:nvSpPr>
            <p:spPr bwMode="auto">
              <a:xfrm>
                <a:off x="541" y="1608"/>
                <a:ext cx="59" cy="64"/>
              </a:xfrm>
              <a:custGeom>
                <a:avLst/>
                <a:gdLst>
                  <a:gd name="T0" fmla="*/ 39 w 59"/>
                  <a:gd name="T1" fmla="*/ 44 h 64"/>
                  <a:gd name="T2" fmla="*/ 45 w 59"/>
                  <a:gd name="T3" fmla="*/ 46 h 64"/>
                  <a:gd name="T4" fmla="*/ 51 w 59"/>
                  <a:gd name="T5" fmla="*/ 44 h 64"/>
                  <a:gd name="T6" fmla="*/ 56 w 59"/>
                  <a:gd name="T7" fmla="*/ 38 h 64"/>
                  <a:gd name="T8" fmla="*/ 59 w 59"/>
                  <a:gd name="T9" fmla="*/ 35 h 64"/>
                  <a:gd name="T10" fmla="*/ 56 w 59"/>
                  <a:gd name="T11" fmla="*/ 26 h 64"/>
                  <a:gd name="T12" fmla="*/ 53 w 59"/>
                  <a:gd name="T13" fmla="*/ 23 h 64"/>
                  <a:gd name="T14" fmla="*/ 51 w 59"/>
                  <a:gd name="T15" fmla="*/ 21 h 64"/>
                  <a:gd name="T16" fmla="*/ 48 w 59"/>
                  <a:gd name="T17" fmla="*/ 18 h 64"/>
                  <a:gd name="T18" fmla="*/ 42 w 59"/>
                  <a:gd name="T19" fmla="*/ 12 h 64"/>
                  <a:gd name="T20" fmla="*/ 42 w 59"/>
                  <a:gd name="T21" fmla="*/ 12 h 64"/>
                  <a:gd name="T22" fmla="*/ 39 w 59"/>
                  <a:gd name="T23" fmla="*/ 9 h 64"/>
                  <a:gd name="T24" fmla="*/ 36 w 59"/>
                  <a:gd name="T25" fmla="*/ 6 h 64"/>
                  <a:gd name="T26" fmla="*/ 34 w 59"/>
                  <a:gd name="T27" fmla="*/ 3 h 64"/>
                  <a:gd name="T28" fmla="*/ 25 w 59"/>
                  <a:gd name="T29" fmla="*/ 0 h 64"/>
                  <a:gd name="T30" fmla="*/ 25 w 59"/>
                  <a:gd name="T31" fmla="*/ 0 h 64"/>
                  <a:gd name="T32" fmla="*/ 20 w 59"/>
                  <a:gd name="T33" fmla="*/ 0 h 64"/>
                  <a:gd name="T34" fmla="*/ 8 w 59"/>
                  <a:gd name="T35" fmla="*/ 3 h 64"/>
                  <a:gd name="T36" fmla="*/ 11 w 59"/>
                  <a:gd name="T37" fmla="*/ 3 h 64"/>
                  <a:gd name="T38" fmla="*/ 11 w 59"/>
                  <a:gd name="T39" fmla="*/ 3 h 64"/>
                  <a:gd name="T40" fmla="*/ 3 w 59"/>
                  <a:gd name="T41" fmla="*/ 15 h 64"/>
                  <a:gd name="T42" fmla="*/ 0 w 59"/>
                  <a:gd name="T43" fmla="*/ 18 h 64"/>
                  <a:gd name="T44" fmla="*/ 0 w 59"/>
                  <a:gd name="T45" fmla="*/ 21 h 64"/>
                  <a:gd name="T46" fmla="*/ 3 w 59"/>
                  <a:gd name="T47" fmla="*/ 38 h 64"/>
                  <a:gd name="T48" fmla="*/ 3 w 59"/>
                  <a:gd name="T49" fmla="*/ 52 h 64"/>
                  <a:gd name="T50" fmla="*/ 5 w 59"/>
                  <a:gd name="T51" fmla="*/ 58 h 64"/>
                  <a:gd name="T52" fmla="*/ 11 w 59"/>
                  <a:gd name="T53" fmla="*/ 61 h 64"/>
                  <a:gd name="T54" fmla="*/ 17 w 59"/>
                  <a:gd name="T55" fmla="*/ 64 h 64"/>
                  <a:gd name="T56" fmla="*/ 22 w 59"/>
                  <a:gd name="T57" fmla="*/ 61 h 64"/>
                  <a:gd name="T58" fmla="*/ 25 w 59"/>
                  <a:gd name="T59" fmla="*/ 55 h 64"/>
                  <a:gd name="T60" fmla="*/ 28 w 59"/>
                  <a:gd name="T61" fmla="*/ 49 h 64"/>
                  <a:gd name="T62" fmla="*/ 25 w 59"/>
                  <a:gd name="T63" fmla="*/ 38 h 64"/>
                  <a:gd name="T64" fmla="*/ 25 w 59"/>
                  <a:gd name="T65" fmla="*/ 21 h 64"/>
                  <a:gd name="T66" fmla="*/ 25 w 59"/>
                  <a:gd name="T67" fmla="*/ 21 h 64"/>
                  <a:gd name="T68" fmla="*/ 25 w 59"/>
                  <a:gd name="T69" fmla="*/ 21 h 64"/>
                  <a:gd name="T70" fmla="*/ 14 w 59"/>
                  <a:gd name="T71" fmla="*/ 26 h 64"/>
                  <a:gd name="T72" fmla="*/ 22 w 59"/>
                  <a:gd name="T73" fmla="*/ 26 h 64"/>
                  <a:gd name="T74" fmla="*/ 25 w 59"/>
                  <a:gd name="T75" fmla="*/ 23 h 64"/>
                  <a:gd name="T76" fmla="*/ 17 w 59"/>
                  <a:gd name="T77" fmla="*/ 26 h 64"/>
                  <a:gd name="T78" fmla="*/ 22 w 59"/>
                  <a:gd name="T79" fmla="*/ 26 h 64"/>
                  <a:gd name="T80" fmla="*/ 20 w 59"/>
                  <a:gd name="T81" fmla="*/ 26 h 64"/>
                  <a:gd name="T82" fmla="*/ 20 w 59"/>
                  <a:gd name="T83" fmla="*/ 26 h 64"/>
                  <a:gd name="T84" fmla="*/ 22 w 59"/>
                  <a:gd name="T85" fmla="*/ 26 h 64"/>
                  <a:gd name="T86" fmla="*/ 25 w 59"/>
                  <a:gd name="T87" fmla="*/ 29 h 64"/>
                  <a:gd name="T88" fmla="*/ 28 w 59"/>
                  <a:gd name="T89" fmla="*/ 32 h 64"/>
                  <a:gd name="T90" fmla="*/ 31 w 59"/>
                  <a:gd name="T91" fmla="*/ 32 h 64"/>
                  <a:gd name="T92" fmla="*/ 31 w 59"/>
                  <a:gd name="T93" fmla="*/ 35 h 64"/>
                  <a:gd name="T94" fmla="*/ 36 w 59"/>
                  <a:gd name="T95" fmla="*/ 44 h 64"/>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w 59"/>
                  <a:gd name="T145" fmla="*/ 0 h 64"/>
                  <a:gd name="T146" fmla="*/ 59 w 59"/>
                  <a:gd name="T147" fmla="*/ 64 h 64"/>
                </a:gdLst>
                <a:ahLst/>
                <a:cxnLst>
                  <a:cxn ang="T96">
                    <a:pos x="T0" y="T1"/>
                  </a:cxn>
                  <a:cxn ang="T97">
                    <a:pos x="T2" y="T3"/>
                  </a:cxn>
                  <a:cxn ang="T98">
                    <a:pos x="T4" y="T5"/>
                  </a:cxn>
                  <a:cxn ang="T99">
                    <a:pos x="T6" y="T7"/>
                  </a:cxn>
                  <a:cxn ang="T100">
                    <a:pos x="T8" y="T9"/>
                  </a:cxn>
                  <a:cxn ang="T101">
                    <a:pos x="T10" y="T11"/>
                  </a:cxn>
                  <a:cxn ang="T102">
                    <a:pos x="T12" y="T13"/>
                  </a:cxn>
                  <a:cxn ang="T103">
                    <a:pos x="T14" y="T15"/>
                  </a:cxn>
                  <a:cxn ang="T104">
                    <a:pos x="T16" y="T17"/>
                  </a:cxn>
                  <a:cxn ang="T105">
                    <a:pos x="T18" y="T19"/>
                  </a:cxn>
                  <a:cxn ang="T106">
                    <a:pos x="T20" y="T21"/>
                  </a:cxn>
                  <a:cxn ang="T107">
                    <a:pos x="T22" y="T23"/>
                  </a:cxn>
                  <a:cxn ang="T108">
                    <a:pos x="T24" y="T25"/>
                  </a:cxn>
                  <a:cxn ang="T109">
                    <a:pos x="T26" y="T27"/>
                  </a:cxn>
                  <a:cxn ang="T110">
                    <a:pos x="T28" y="T29"/>
                  </a:cxn>
                  <a:cxn ang="T111">
                    <a:pos x="T30" y="T31"/>
                  </a:cxn>
                  <a:cxn ang="T112">
                    <a:pos x="T32" y="T33"/>
                  </a:cxn>
                  <a:cxn ang="T113">
                    <a:pos x="T34" y="T35"/>
                  </a:cxn>
                  <a:cxn ang="T114">
                    <a:pos x="T36" y="T37"/>
                  </a:cxn>
                  <a:cxn ang="T115">
                    <a:pos x="T38" y="T39"/>
                  </a:cxn>
                  <a:cxn ang="T116">
                    <a:pos x="T40" y="T41"/>
                  </a:cxn>
                  <a:cxn ang="T117">
                    <a:pos x="T42" y="T43"/>
                  </a:cxn>
                  <a:cxn ang="T118">
                    <a:pos x="T44" y="T45"/>
                  </a:cxn>
                  <a:cxn ang="T119">
                    <a:pos x="T46" y="T47"/>
                  </a:cxn>
                  <a:cxn ang="T120">
                    <a:pos x="T48" y="T49"/>
                  </a:cxn>
                  <a:cxn ang="T121">
                    <a:pos x="T50" y="T51"/>
                  </a:cxn>
                  <a:cxn ang="T122">
                    <a:pos x="T52" y="T53"/>
                  </a:cxn>
                  <a:cxn ang="T123">
                    <a:pos x="T54" y="T55"/>
                  </a:cxn>
                  <a:cxn ang="T124">
                    <a:pos x="T56" y="T57"/>
                  </a:cxn>
                  <a:cxn ang="T125">
                    <a:pos x="T58" y="T59"/>
                  </a:cxn>
                  <a:cxn ang="T126">
                    <a:pos x="T60" y="T61"/>
                  </a:cxn>
                  <a:cxn ang="T127">
                    <a:pos x="T62" y="T63"/>
                  </a:cxn>
                  <a:cxn ang="T128">
                    <a:pos x="T64" y="T65"/>
                  </a:cxn>
                  <a:cxn ang="T129">
                    <a:pos x="T66" y="T67"/>
                  </a:cxn>
                  <a:cxn ang="T130">
                    <a:pos x="T68" y="T69"/>
                  </a:cxn>
                  <a:cxn ang="T131">
                    <a:pos x="T70" y="T71"/>
                  </a:cxn>
                  <a:cxn ang="T132">
                    <a:pos x="T72" y="T73"/>
                  </a:cxn>
                  <a:cxn ang="T133">
                    <a:pos x="T74" y="T75"/>
                  </a:cxn>
                  <a:cxn ang="T134">
                    <a:pos x="T76" y="T77"/>
                  </a:cxn>
                  <a:cxn ang="T135">
                    <a:pos x="T78" y="T79"/>
                  </a:cxn>
                  <a:cxn ang="T136">
                    <a:pos x="T80" y="T81"/>
                  </a:cxn>
                  <a:cxn ang="T137">
                    <a:pos x="T82" y="T83"/>
                  </a:cxn>
                  <a:cxn ang="T138">
                    <a:pos x="T84" y="T85"/>
                  </a:cxn>
                  <a:cxn ang="T139">
                    <a:pos x="T86" y="T87"/>
                  </a:cxn>
                  <a:cxn ang="T140">
                    <a:pos x="T88" y="T89"/>
                  </a:cxn>
                  <a:cxn ang="T141">
                    <a:pos x="T90" y="T91"/>
                  </a:cxn>
                  <a:cxn ang="T142">
                    <a:pos x="T92" y="T93"/>
                  </a:cxn>
                  <a:cxn ang="T143">
                    <a:pos x="T94" y="T95"/>
                  </a:cxn>
                </a:cxnLst>
                <a:rect l="T144" t="T145" r="T146" b="T147"/>
                <a:pathLst>
                  <a:path w="59" h="64">
                    <a:moveTo>
                      <a:pt x="36" y="41"/>
                    </a:moveTo>
                    <a:lnTo>
                      <a:pt x="39" y="44"/>
                    </a:lnTo>
                    <a:lnTo>
                      <a:pt x="42" y="44"/>
                    </a:lnTo>
                    <a:lnTo>
                      <a:pt x="45" y="46"/>
                    </a:lnTo>
                    <a:lnTo>
                      <a:pt x="48" y="46"/>
                    </a:lnTo>
                    <a:lnTo>
                      <a:pt x="51" y="44"/>
                    </a:lnTo>
                    <a:lnTo>
                      <a:pt x="53" y="44"/>
                    </a:lnTo>
                    <a:lnTo>
                      <a:pt x="56" y="38"/>
                    </a:lnTo>
                    <a:lnTo>
                      <a:pt x="59" y="35"/>
                    </a:lnTo>
                    <a:lnTo>
                      <a:pt x="59" y="29"/>
                    </a:lnTo>
                    <a:lnTo>
                      <a:pt x="56" y="26"/>
                    </a:lnTo>
                    <a:lnTo>
                      <a:pt x="56" y="23"/>
                    </a:lnTo>
                    <a:lnTo>
                      <a:pt x="53" y="23"/>
                    </a:lnTo>
                    <a:lnTo>
                      <a:pt x="51" y="23"/>
                    </a:lnTo>
                    <a:lnTo>
                      <a:pt x="51" y="21"/>
                    </a:lnTo>
                    <a:lnTo>
                      <a:pt x="48" y="18"/>
                    </a:lnTo>
                    <a:lnTo>
                      <a:pt x="45" y="12"/>
                    </a:lnTo>
                    <a:lnTo>
                      <a:pt x="42" y="12"/>
                    </a:lnTo>
                    <a:lnTo>
                      <a:pt x="42" y="9"/>
                    </a:lnTo>
                    <a:lnTo>
                      <a:pt x="39" y="9"/>
                    </a:lnTo>
                    <a:lnTo>
                      <a:pt x="39" y="6"/>
                    </a:lnTo>
                    <a:lnTo>
                      <a:pt x="36" y="6"/>
                    </a:lnTo>
                    <a:lnTo>
                      <a:pt x="34" y="6"/>
                    </a:lnTo>
                    <a:lnTo>
                      <a:pt x="34" y="3"/>
                    </a:lnTo>
                    <a:lnTo>
                      <a:pt x="31" y="3"/>
                    </a:lnTo>
                    <a:lnTo>
                      <a:pt x="25" y="0"/>
                    </a:lnTo>
                    <a:lnTo>
                      <a:pt x="17" y="0"/>
                    </a:lnTo>
                    <a:lnTo>
                      <a:pt x="20" y="0"/>
                    </a:lnTo>
                    <a:lnTo>
                      <a:pt x="17" y="0"/>
                    </a:lnTo>
                    <a:lnTo>
                      <a:pt x="8" y="3"/>
                    </a:lnTo>
                    <a:lnTo>
                      <a:pt x="8" y="6"/>
                    </a:lnTo>
                    <a:lnTo>
                      <a:pt x="11" y="3"/>
                    </a:lnTo>
                    <a:lnTo>
                      <a:pt x="20" y="3"/>
                    </a:lnTo>
                    <a:lnTo>
                      <a:pt x="11" y="3"/>
                    </a:lnTo>
                    <a:lnTo>
                      <a:pt x="3" y="12"/>
                    </a:lnTo>
                    <a:lnTo>
                      <a:pt x="3" y="15"/>
                    </a:lnTo>
                    <a:lnTo>
                      <a:pt x="3" y="18"/>
                    </a:lnTo>
                    <a:lnTo>
                      <a:pt x="0" y="18"/>
                    </a:lnTo>
                    <a:lnTo>
                      <a:pt x="0" y="21"/>
                    </a:lnTo>
                    <a:lnTo>
                      <a:pt x="0" y="38"/>
                    </a:lnTo>
                    <a:lnTo>
                      <a:pt x="3" y="38"/>
                    </a:lnTo>
                    <a:lnTo>
                      <a:pt x="3" y="49"/>
                    </a:lnTo>
                    <a:lnTo>
                      <a:pt x="3" y="52"/>
                    </a:lnTo>
                    <a:lnTo>
                      <a:pt x="3" y="55"/>
                    </a:lnTo>
                    <a:lnTo>
                      <a:pt x="5" y="58"/>
                    </a:lnTo>
                    <a:lnTo>
                      <a:pt x="8" y="61"/>
                    </a:lnTo>
                    <a:lnTo>
                      <a:pt x="11" y="61"/>
                    </a:lnTo>
                    <a:lnTo>
                      <a:pt x="14" y="64"/>
                    </a:lnTo>
                    <a:lnTo>
                      <a:pt x="17" y="64"/>
                    </a:lnTo>
                    <a:lnTo>
                      <a:pt x="20" y="61"/>
                    </a:lnTo>
                    <a:lnTo>
                      <a:pt x="22" y="61"/>
                    </a:lnTo>
                    <a:lnTo>
                      <a:pt x="25" y="58"/>
                    </a:lnTo>
                    <a:lnTo>
                      <a:pt x="25" y="55"/>
                    </a:lnTo>
                    <a:lnTo>
                      <a:pt x="28" y="52"/>
                    </a:lnTo>
                    <a:lnTo>
                      <a:pt x="28" y="49"/>
                    </a:lnTo>
                    <a:lnTo>
                      <a:pt x="25" y="46"/>
                    </a:lnTo>
                    <a:lnTo>
                      <a:pt x="25" y="38"/>
                    </a:lnTo>
                    <a:lnTo>
                      <a:pt x="25" y="35"/>
                    </a:lnTo>
                    <a:lnTo>
                      <a:pt x="25" y="21"/>
                    </a:lnTo>
                    <a:lnTo>
                      <a:pt x="25" y="23"/>
                    </a:lnTo>
                    <a:lnTo>
                      <a:pt x="25" y="21"/>
                    </a:lnTo>
                    <a:lnTo>
                      <a:pt x="25" y="23"/>
                    </a:lnTo>
                    <a:lnTo>
                      <a:pt x="25" y="21"/>
                    </a:lnTo>
                    <a:lnTo>
                      <a:pt x="20" y="26"/>
                    </a:lnTo>
                    <a:lnTo>
                      <a:pt x="14" y="26"/>
                    </a:lnTo>
                    <a:lnTo>
                      <a:pt x="20" y="26"/>
                    </a:lnTo>
                    <a:lnTo>
                      <a:pt x="22" y="26"/>
                    </a:lnTo>
                    <a:lnTo>
                      <a:pt x="25" y="21"/>
                    </a:lnTo>
                    <a:lnTo>
                      <a:pt x="25" y="23"/>
                    </a:lnTo>
                    <a:lnTo>
                      <a:pt x="20" y="26"/>
                    </a:lnTo>
                    <a:lnTo>
                      <a:pt x="17" y="26"/>
                    </a:lnTo>
                    <a:lnTo>
                      <a:pt x="22" y="26"/>
                    </a:lnTo>
                    <a:lnTo>
                      <a:pt x="17" y="23"/>
                    </a:lnTo>
                    <a:lnTo>
                      <a:pt x="20" y="26"/>
                    </a:lnTo>
                    <a:lnTo>
                      <a:pt x="22" y="26"/>
                    </a:lnTo>
                    <a:lnTo>
                      <a:pt x="25" y="29"/>
                    </a:lnTo>
                    <a:lnTo>
                      <a:pt x="28" y="32"/>
                    </a:lnTo>
                    <a:lnTo>
                      <a:pt x="31" y="32"/>
                    </a:lnTo>
                    <a:lnTo>
                      <a:pt x="31" y="35"/>
                    </a:lnTo>
                    <a:lnTo>
                      <a:pt x="36" y="38"/>
                    </a:lnTo>
                    <a:lnTo>
                      <a:pt x="36" y="44"/>
                    </a:lnTo>
                    <a:lnTo>
                      <a:pt x="36" y="41"/>
                    </a:lnTo>
                    <a:close/>
                  </a:path>
                </a:pathLst>
              </a:custGeom>
              <a:solidFill>
                <a:srgbClr val="00FF00"/>
              </a:solidFill>
              <a:ln>
                <a:noFill/>
              </a:ln>
              <a:extLst>
                <a:ext uri="{91240B29-F687-4f45-9708-019B960494DF}">
                  <a14:hiddenLine xmlns:a14="http://schemas.microsoft.com/office/drawing/2010/main" xmlns="" w="9525">
                    <a:solidFill>
                      <a:srgbClr val="000000"/>
                    </a:solidFill>
                    <a:round/>
                    <a:headEnd/>
                    <a:tailEnd/>
                  </a14:hiddenLine>
                </a:ext>
              </a:extLst>
            </p:spPr>
            <p:txBody>
              <a:bodyPr/>
              <a:lstStyle/>
              <a:p>
                <a:endParaRPr lang="en-US"/>
              </a:p>
            </p:txBody>
          </p:sp>
          <p:sp>
            <p:nvSpPr>
              <p:cNvPr id="42" name="Freeform 84"/>
              <p:cNvSpPr>
                <a:spLocks/>
              </p:cNvSpPr>
              <p:nvPr/>
            </p:nvSpPr>
            <p:spPr bwMode="auto">
              <a:xfrm>
                <a:off x="501" y="1646"/>
                <a:ext cx="74" cy="60"/>
              </a:xfrm>
              <a:custGeom>
                <a:avLst/>
                <a:gdLst>
                  <a:gd name="T0" fmla="*/ 3 w 74"/>
                  <a:gd name="T1" fmla="*/ 32 h 60"/>
                  <a:gd name="T2" fmla="*/ 0 w 74"/>
                  <a:gd name="T3" fmla="*/ 37 h 60"/>
                  <a:gd name="T4" fmla="*/ 3 w 74"/>
                  <a:gd name="T5" fmla="*/ 43 h 60"/>
                  <a:gd name="T6" fmla="*/ 9 w 74"/>
                  <a:gd name="T7" fmla="*/ 49 h 60"/>
                  <a:gd name="T8" fmla="*/ 14 w 74"/>
                  <a:gd name="T9" fmla="*/ 49 h 60"/>
                  <a:gd name="T10" fmla="*/ 17 w 74"/>
                  <a:gd name="T11" fmla="*/ 49 h 60"/>
                  <a:gd name="T12" fmla="*/ 20 w 74"/>
                  <a:gd name="T13" fmla="*/ 49 h 60"/>
                  <a:gd name="T14" fmla="*/ 28 w 74"/>
                  <a:gd name="T15" fmla="*/ 49 h 60"/>
                  <a:gd name="T16" fmla="*/ 34 w 74"/>
                  <a:gd name="T17" fmla="*/ 52 h 60"/>
                  <a:gd name="T18" fmla="*/ 51 w 74"/>
                  <a:gd name="T19" fmla="*/ 60 h 60"/>
                  <a:gd name="T20" fmla="*/ 57 w 74"/>
                  <a:gd name="T21" fmla="*/ 60 h 60"/>
                  <a:gd name="T22" fmla="*/ 51 w 74"/>
                  <a:gd name="T23" fmla="*/ 60 h 60"/>
                  <a:gd name="T24" fmla="*/ 60 w 74"/>
                  <a:gd name="T25" fmla="*/ 60 h 60"/>
                  <a:gd name="T26" fmla="*/ 71 w 74"/>
                  <a:gd name="T27" fmla="*/ 52 h 60"/>
                  <a:gd name="T28" fmla="*/ 71 w 74"/>
                  <a:gd name="T29" fmla="*/ 49 h 60"/>
                  <a:gd name="T30" fmla="*/ 74 w 74"/>
                  <a:gd name="T31" fmla="*/ 43 h 60"/>
                  <a:gd name="T32" fmla="*/ 71 w 74"/>
                  <a:gd name="T33" fmla="*/ 34 h 60"/>
                  <a:gd name="T34" fmla="*/ 71 w 74"/>
                  <a:gd name="T35" fmla="*/ 17 h 60"/>
                  <a:gd name="T36" fmla="*/ 68 w 74"/>
                  <a:gd name="T37" fmla="*/ 11 h 60"/>
                  <a:gd name="T38" fmla="*/ 65 w 74"/>
                  <a:gd name="T39" fmla="*/ 6 h 60"/>
                  <a:gd name="T40" fmla="*/ 60 w 74"/>
                  <a:gd name="T41" fmla="*/ 0 h 60"/>
                  <a:gd name="T42" fmla="*/ 51 w 74"/>
                  <a:gd name="T43" fmla="*/ 3 h 60"/>
                  <a:gd name="T44" fmla="*/ 45 w 74"/>
                  <a:gd name="T45" fmla="*/ 6 h 60"/>
                  <a:gd name="T46" fmla="*/ 43 w 74"/>
                  <a:gd name="T47" fmla="*/ 17 h 60"/>
                  <a:gd name="T48" fmla="*/ 45 w 74"/>
                  <a:gd name="T49" fmla="*/ 23 h 60"/>
                  <a:gd name="T50" fmla="*/ 48 w 74"/>
                  <a:gd name="T51" fmla="*/ 37 h 60"/>
                  <a:gd name="T52" fmla="*/ 48 w 74"/>
                  <a:gd name="T53" fmla="*/ 37 h 60"/>
                  <a:gd name="T54" fmla="*/ 48 w 74"/>
                  <a:gd name="T55" fmla="*/ 40 h 60"/>
                  <a:gd name="T56" fmla="*/ 48 w 74"/>
                  <a:gd name="T57" fmla="*/ 40 h 60"/>
                  <a:gd name="T58" fmla="*/ 48 w 74"/>
                  <a:gd name="T59" fmla="*/ 40 h 60"/>
                  <a:gd name="T60" fmla="*/ 54 w 74"/>
                  <a:gd name="T61" fmla="*/ 37 h 60"/>
                  <a:gd name="T62" fmla="*/ 54 w 74"/>
                  <a:gd name="T63" fmla="*/ 37 h 60"/>
                  <a:gd name="T64" fmla="*/ 54 w 74"/>
                  <a:gd name="T65" fmla="*/ 37 h 60"/>
                  <a:gd name="T66" fmla="*/ 54 w 74"/>
                  <a:gd name="T67" fmla="*/ 37 h 60"/>
                  <a:gd name="T68" fmla="*/ 48 w 74"/>
                  <a:gd name="T69" fmla="*/ 32 h 60"/>
                  <a:gd name="T70" fmla="*/ 43 w 74"/>
                  <a:gd name="T71" fmla="*/ 29 h 60"/>
                  <a:gd name="T72" fmla="*/ 37 w 74"/>
                  <a:gd name="T73" fmla="*/ 26 h 60"/>
                  <a:gd name="T74" fmla="*/ 31 w 74"/>
                  <a:gd name="T75" fmla="*/ 23 h 60"/>
                  <a:gd name="T76" fmla="*/ 12 w 74"/>
                  <a:gd name="T77" fmla="*/ 26 h 60"/>
                  <a:gd name="T78" fmla="*/ 9 w 74"/>
                  <a:gd name="T79" fmla="*/ 26 h 60"/>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w 74"/>
                  <a:gd name="T121" fmla="*/ 0 h 60"/>
                  <a:gd name="T122" fmla="*/ 74 w 74"/>
                  <a:gd name="T123" fmla="*/ 60 h 60"/>
                </a:gdLst>
                <a:ahLst/>
                <a:cxnLst>
                  <a:cxn ang="T80">
                    <a:pos x="T0" y="T1"/>
                  </a:cxn>
                  <a:cxn ang="T81">
                    <a:pos x="T2" y="T3"/>
                  </a:cxn>
                  <a:cxn ang="T82">
                    <a:pos x="T4" y="T5"/>
                  </a:cxn>
                  <a:cxn ang="T83">
                    <a:pos x="T6" y="T7"/>
                  </a:cxn>
                  <a:cxn ang="T84">
                    <a:pos x="T8" y="T9"/>
                  </a:cxn>
                  <a:cxn ang="T85">
                    <a:pos x="T10" y="T11"/>
                  </a:cxn>
                  <a:cxn ang="T86">
                    <a:pos x="T12" y="T13"/>
                  </a:cxn>
                  <a:cxn ang="T87">
                    <a:pos x="T14" y="T15"/>
                  </a:cxn>
                  <a:cxn ang="T88">
                    <a:pos x="T16" y="T17"/>
                  </a:cxn>
                  <a:cxn ang="T89">
                    <a:pos x="T18" y="T19"/>
                  </a:cxn>
                  <a:cxn ang="T90">
                    <a:pos x="T20" y="T21"/>
                  </a:cxn>
                  <a:cxn ang="T91">
                    <a:pos x="T22" y="T23"/>
                  </a:cxn>
                  <a:cxn ang="T92">
                    <a:pos x="T24" y="T25"/>
                  </a:cxn>
                  <a:cxn ang="T93">
                    <a:pos x="T26" y="T27"/>
                  </a:cxn>
                  <a:cxn ang="T94">
                    <a:pos x="T28" y="T29"/>
                  </a:cxn>
                  <a:cxn ang="T95">
                    <a:pos x="T30" y="T31"/>
                  </a:cxn>
                  <a:cxn ang="T96">
                    <a:pos x="T32" y="T33"/>
                  </a:cxn>
                  <a:cxn ang="T97">
                    <a:pos x="T34" y="T35"/>
                  </a:cxn>
                  <a:cxn ang="T98">
                    <a:pos x="T36" y="T37"/>
                  </a:cxn>
                  <a:cxn ang="T99">
                    <a:pos x="T38" y="T39"/>
                  </a:cxn>
                  <a:cxn ang="T100">
                    <a:pos x="T40" y="T41"/>
                  </a:cxn>
                  <a:cxn ang="T101">
                    <a:pos x="T42" y="T43"/>
                  </a:cxn>
                  <a:cxn ang="T102">
                    <a:pos x="T44" y="T45"/>
                  </a:cxn>
                  <a:cxn ang="T103">
                    <a:pos x="T46" y="T47"/>
                  </a:cxn>
                  <a:cxn ang="T104">
                    <a:pos x="T48" y="T49"/>
                  </a:cxn>
                  <a:cxn ang="T105">
                    <a:pos x="T50" y="T51"/>
                  </a:cxn>
                  <a:cxn ang="T106">
                    <a:pos x="T52" y="T53"/>
                  </a:cxn>
                  <a:cxn ang="T107">
                    <a:pos x="T54" y="T55"/>
                  </a:cxn>
                  <a:cxn ang="T108">
                    <a:pos x="T56" y="T57"/>
                  </a:cxn>
                  <a:cxn ang="T109">
                    <a:pos x="T58" y="T59"/>
                  </a:cxn>
                  <a:cxn ang="T110">
                    <a:pos x="T60" y="T61"/>
                  </a:cxn>
                  <a:cxn ang="T111">
                    <a:pos x="T62" y="T63"/>
                  </a:cxn>
                  <a:cxn ang="T112">
                    <a:pos x="T64" y="T65"/>
                  </a:cxn>
                  <a:cxn ang="T113">
                    <a:pos x="T66" y="T67"/>
                  </a:cxn>
                  <a:cxn ang="T114">
                    <a:pos x="T68" y="T69"/>
                  </a:cxn>
                  <a:cxn ang="T115">
                    <a:pos x="T70" y="T71"/>
                  </a:cxn>
                  <a:cxn ang="T116">
                    <a:pos x="T72" y="T73"/>
                  </a:cxn>
                  <a:cxn ang="T117">
                    <a:pos x="T74" y="T75"/>
                  </a:cxn>
                  <a:cxn ang="T118">
                    <a:pos x="T76" y="T77"/>
                  </a:cxn>
                  <a:cxn ang="T119">
                    <a:pos x="T78" y="T79"/>
                  </a:cxn>
                </a:cxnLst>
                <a:rect l="T120" t="T121" r="T122" b="T123"/>
                <a:pathLst>
                  <a:path w="74" h="60">
                    <a:moveTo>
                      <a:pt x="9" y="26"/>
                    </a:moveTo>
                    <a:lnTo>
                      <a:pt x="3" y="32"/>
                    </a:lnTo>
                    <a:lnTo>
                      <a:pt x="3" y="34"/>
                    </a:lnTo>
                    <a:lnTo>
                      <a:pt x="0" y="37"/>
                    </a:lnTo>
                    <a:lnTo>
                      <a:pt x="3" y="40"/>
                    </a:lnTo>
                    <a:lnTo>
                      <a:pt x="3" y="43"/>
                    </a:lnTo>
                    <a:lnTo>
                      <a:pt x="6" y="49"/>
                    </a:lnTo>
                    <a:lnTo>
                      <a:pt x="9" y="49"/>
                    </a:lnTo>
                    <a:lnTo>
                      <a:pt x="12" y="52"/>
                    </a:lnTo>
                    <a:lnTo>
                      <a:pt x="14" y="49"/>
                    </a:lnTo>
                    <a:lnTo>
                      <a:pt x="17" y="49"/>
                    </a:lnTo>
                    <a:lnTo>
                      <a:pt x="20" y="49"/>
                    </a:lnTo>
                    <a:lnTo>
                      <a:pt x="26" y="49"/>
                    </a:lnTo>
                    <a:lnTo>
                      <a:pt x="28" y="49"/>
                    </a:lnTo>
                    <a:lnTo>
                      <a:pt x="31" y="52"/>
                    </a:lnTo>
                    <a:lnTo>
                      <a:pt x="34" y="52"/>
                    </a:lnTo>
                    <a:lnTo>
                      <a:pt x="37" y="55"/>
                    </a:lnTo>
                    <a:lnTo>
                      <a:pt x="51" y="60"/>
                    </a:lnTo>
                    <a:lnTo>
                      <a:pt x="54" y="60"/>
                    </a:lnTo>
                    <a:lnTo>
                      <a:pt x="57" y="60"/>
                    </a:lnTo>
                    <a:lnTo>
                      <a:pt x="51" y="60"/>
                    </a:lnTo>
                    <a:lnTo>
                      <a:pt x="57" y="60"/>
                    </a:lnTo>
                    <a:lnTo>
                      <a:pt x="60" y="60"/>
                    </a:lnTo>
                    <a:lnTo>
                      <a:pt x="62" y="60"/>
                    </a:lnTo>
                    <a:lnTo>
                      <a:pt x="71" y="52"/>
                    </a:lnTo>
                    <a:lnTo>
                      <a:pt x="71" y="49"/>
                    </a:lnTo>
                    <a:lnTo>
                      <a:pt x="71" y="46"/>
                    </a:lnTo>
                    <a:lnTo>
                      <a:pt x="74" y="43"/>
                    </a:lnTo>
                    <a:lnTo>
                      <a:pt x="74" y="37"/>
                    </a:lnTo>
                    <a:lnTo>
                      <a:pt x="71" y="34"/>
                    </a:lnTo>
                    <a:lnTo>
                      <a:pt x="71" y="29"/>
                    </a:lnTo>
                    <a:lnTo>
                      <a:pt x="71" y="17"/>
                    </a:lnTo>
                    <a:lnTo>
                      <a:pt x="65" y="11"/>
                    </a:lnTo>
                    <a:lnTo>
                      <a:pt x="68" y="11"/>
                    </a:lnTo>
                    <a:lnTo>
                      <a:pt x="65" y="8"/>
                    </a:lnTo>
                    <a:lnTo>
                      <a:pt x="65" y="6"/>
                    </a:lnTo>
                    <a:lnTo>
                      <a:pt x="62" y="3"/>
                    </a:lnTo>
                    <a:lnTo>
                      <a:pt x="60" y="0"/>
                    </a:lnTo>
                    <a:lnTo>
                      <a:pt x="54" y="0"/>
                    </a:lnTo>
                    <a:lnTo>
                      <a:pt x="51" y="3"/>
                    </a:lnTo>
                    <a:lnTo>
                      <a:pt x="48" y="6"/>
                    </a:lnTo>
                    <a:lnTo>
                      <a:pt x="45" y="6"/>
                    </a:lnTo>
                    <a:lnTo>
                      <a:pt x="43" y="8"/>
                    </a:lnTo>
                    <a:lnTo>
                      <a:pt x="43" y="17"/>
                    </a:lnTo>
                    <a:lnTo>
                      <a:pt x="43" y="14"/>
                    </a:lnTo>
                    <a:lnTo>
                      <a:pt x="45" y="23"/>
                    </a:lnTo>
                    <a:lnTo>
                      <a:pt x="48" y="32"/>
                    </a:lnTo>
                    <a:lnTo>
                      <a:pt x="48" y="37"/>
                    </a:lnTo>
                    <a:lnTo>
                      <a:pt x="48" y="34"/>
                    </a:lnTo>
                    <a:lnTo>
                      <a:pt x="48" y="37"/>
                    </a:lnTo>
                    <a:lnTo>
                      <a:pt x="48" y="40"/>
                    </a:lnTo>
                    <a:lnTo>
                      <a:pt x="48" y="43"/>
                    </a:lnTo>
                    <a:lnTo>
                      <a:pt x="48" y="40"/>
                    </a:lnTo>
                    <a:lnTo>
                      <a:pt x="54" y="37"/>
                    </a:lnTo>
                    <a:lnTo>
                      <a:pt x="54" y="34"/>
                    </a:lnTo>
                    <a:lnTo>
                      <a:pt x="54" y="37"/>
                    </a:lnTo>
                    <a:lnTo>
                      <a:pt x="60" y="37"/>
                    </a:lnTo>
                    <a:lnTo>
                      <a:pt x="54" y="37"/>
                    </a:lnTo>
                    <a:lnTo>
                      <a:pt x="57" y="34"/>
                    </a:lnTo>
                    <a:lnTo>
                      <a:pt x="54" y="37"/>
                    </a:lnTo>
                    <a:lnTo>
                      <a:pt x="48" y="32"/>
                    </a:lnTo>
                    <a:lnTo>
                      <a:pt x="45" y="32"/>
                    </a:lnTo>
                    <a:lnTo>
                      <a:pt x="43" y="29"/>
                    </a:lnTo>
                    <a:lnTo>
                      <a:pt x="40" y="29"/>
                    </a:lnTo>
                    <a:lnTo>
                      <a:pt x="37" y="26"/>
                    </a:lnTo>
                    <a:lnTo>
                      <a:pt x="34" y="26"/>
                    </a:lnTo>
                    <a:lnTo>
                      <a:pt x="31" y="23"/>
                    </a:lnTo>
                    <a:lnTo>
                      <a:pt x="17" y="23"/>
                    </a:lnTo>
                    <a:lnTo>
                      <a:pt x="12" y="26"/>
                    </a:lnTo>
                    <a:lnTo>
                      <a:pt x="9" y="26"/>
                    </a:lnTo>
                    <a:close/>
                  </a:path>
                </a:pathLst>
              </a:custGeom>
              <a:solidFill>
                <a:srgbClr val="00FF00"/>
              </a:solidFill>
              <a:ln>
                <a:noFill/>
              </a:ln>
              <a:extLst>
                <a:ext uri="{91240B29-F687-4f45-9708-019B960494DF}">
                  <a14:hiddenLine xmlns:a14="http://schemas.microsoft.com/office/drawing/2010/main" xmlns="" w="9525">
                    <a:solidFill>
                      <a:srgbClr val="000000"/>
                    </a:solidFill>
                    <a:round/>
                    <a:headEnd/>
                    <a:tailEnd/>
                  </a14:hiddenLine>
                </a:ext>
              </a:extLst>
            </p:spPr>
            <p:txBody>
              <a:bodyPr/>
              <a:lstStyle/>
              <a:p>
                <a:endParaRPr lang="en-US"/>
              </a:p>
            </p:txBody>
          </p:sp>
          <p:sp>
            <p:nvSpPr>
              <p:cNvPr id="43" name="Freeform 94"/>
              <p:cNvSpPr>
                <a:spLocks/>
              </p:cNvSpPr>
              <p:nvPr/>
            </p:nvSpPr>
            <p:spPr bwMode="auto">
              <a:xfrm>
                <a:off x="843" y="871"/>
                <a:ext cx="73" cy="72"/>
              </a:xfrm>
              <a:custGeom>
                <a:avLst/>
                <a:gdLst>
                  <a:gd name="T0" fmla="*/ 65 w 73"/>
                  <a:gd name="T1" fmla="*/ 23 h 72"/>
                  <a:gd name="T2" fmla="*/ 70 w 73"/>
                  <a:gd name="T3" fmla="*/ 17 h 72"/>
                  <a:gd name="T4" fmla="*/ 73 w 73"/>
                  <a:gd name="T5" fmla="*/ 11 h 72"/>
                  <a:gd name="T6" fmla="*/ 70 w 73"/>
                  <a:gd name="T7" fmla="*/ 5 h 72"/>
                  <a:gd name="T8" fmla="*/ 68 w 73"/>
                  <a:gd name="T9" fmla="*/ 0 h 72"/>
                  <a:gd name="T10" fmla="*/ 56 w 73"/>
                  <a:gd name="T11" fmla="*/ 0 h 72"/>
                  <a:gd name="T12" fmla="*/ 53 w 73"/>
                  <a:gd name="T13" fmla="*/ 0 h 72"/>
                  <a:gd name="T14" fmla="*/ 45 w 73"/>
                  <a:gd name="T15" fmla="*/ 0 h 72"/>
                  <a:gd name="T16" fmla="*/ 39 w 73"/>
                  <a:gd name="T17" fmla="*/ 3 h 72"/>
                  <a:gd name="T18" fmla="*/ 34 w 73"/>
                  <a:gd name="T19" fmla="*/ 3 h 72"/>
                  <a:gd name="T20" fmla="*/ 28 w 73"/>
                  <a:gd name="T21" fmla="*/ 5 h 72"/>
                  <a:gd name="T22" fmla="*/ 22 w 73"/>
                  <a:gd name="T23" fmla="*/ 5 h 72"/>
                  <a:gd name="T24" fmla="*/ 17 w 73"/>
                  <a:gd name="T25" fmla="*/ 8 h 72"/>
                  <a:gd name="T26" fmla="*/ 14 w 73"/>
                  <a:gd name="T27" fmla="*/ 11 h 72"/>
                  <a:gd name="T28" fmla="*/ 3 w 73"/>
                  <a:gd name="T29" fmla="*/ 20 h 72"/>
                  <a:gd name="T30" fmla="*/ 0 w 73"/>
                  <a:gd name="T31" fmla="*/ 34 h 72"/>
                  <a:gd name="T32" fmla="*/ 14 w 73"/>
                  <a:gd name="T33" fmla="*/ 54 h 72"/>
                  <a:gd name="T34" fmla="*/ 20 w 73"/>
                  <a:gd name="T35" fmla="*/ 57 h 72"/>
                  <a:gd name="T36" fmla="*/ 25 w 73"/>
                  <a:gd name="T37" fmla="*/ 60 h 72"/>
                  <a:gd name="T38" fmla="*/ 31 w 73"/>
                  <a:gd name="T39" fmla="*/ 60 h 72"/>
                  <a:gd name="T40" fmla="*/ 34 w 73"/>
                  <a:gd name="T41" fmla="*/ 63 h 72"/>
                  <a:gd name="T42" fmla="*/ 39 w 73"/>
                  <a:gd name="T43" fmla="*/ 66 h 72"/>
                  <a:gd name="T44" fmla="*/ 45 w 73"/>
                  <a:gd name="T45" fmla="*/ 66 h 72"/>
                  <a:gd name="T46" fmla="*/ 53 w 73"/>
                  <a:gd name="T47" fmla="*/ 72 h 72"/>
                  <a:gd name="T48" fmla="*/ 59 w 73"/>
                  <a:gd name="T49" fmla="*/ 72 h 72"/>
                  <a:gd name="T50" fmla="*/ 68 w 73"/>
                  <a:gd name="T51" fmla="*/ 72 h 72"/>
                  <a:gd name="T52" fmla="*/ 70 w 73"/>
                  <a:gd name="T53" fmla="*/ 66 h 72"/>
                  <a:gd name="T54" fmla="*/ 73 w 73"/>
                  <a:gd name="T55" fmla="*/ 60 h 72"/>
                  <a:gd name="T56" fmla="*/ 70 w 73"/>
                  <a:gd name="T57" fmla="*/ 54 h 72"/>
                  <a:gd name="T58" fmla="*/ 65 w 73"/>
                  <a:gd name="T59" fmla="*/ 49 h 72"/>
                  <a:gd name="T60" fmla="*/ 56 w 73"/>
                  <a:gd name="T61" fmla="*/ 46 h 72"/>
                  <a:gd name="T62" fmla="*/ 51 w 73"/>
                  <a:gd name="T63" fmla="*/ 43 h 72"/>
                  <a:gd name="T64" fmla="*/ 45 w 73"/>
                  <a:gd name="T65" fmla="*/ 40 h 72"/>
                  <a:gd name="T66" fmla="*/ 39 w 73"/>
                  <a:gd name="T67" fmla="*/ 40 h 72"/>
                  <a:gd name="T68" fmla="*/ 36 w 73"/>
                  <a:gd name="T69" fmla="*/ 37 h 72"/>
                  <a:gd name="T70" fmla="*/ 34 w 73"/>
                  <a:gd name="T71" fmla="*/ 37 h 72"/>
                  <a:gd name="T72" fmla="*/ 31 w 73"/>
                  <a:gd name="T73" fmla="*/ 34 h 72"/>
                  <a:gd name="T74" fmla="*/ 25 w 73"/>
                  <a:gd name="T75" fmla="*/ 31 h 72"/>
                  <a:gd name="T76" fmla="*/ 22 w 73"/>
                  <a:gd name="T77" fmla="*/ 28 h 72"/>
                  <a:gd name="T78" fmla="*/ 25 w 73"/>
                  <a:gd name="T79" fmla="*/ 31 h 72"/>
                  <a:gd name="T80" fmla="*/ 22 w 73"/>
                  <a:gd name="T81" fmla="*/ 34 h 72"/>
                  <a:gd name="T82" fmla="*/ 28 w 73"/>
                  <a:gd name="T83" fmla="*/ 31 h 72"/>
                  <a:gd name="T84" fmla="*/ 31 w 73"/>
                  <a:gd name="T85" fmla="*/ 31 h 72"/>
                  <a:gd name="T86" fmla="*/ 34 w 73"/>
                  <a:gd name="T87" fmla="*/ 28 h 72"/>
                  <a:gd name="T88" fmla="*/ 42 w 73"/>
                  <a:gd name="T89" fmla="*/ 26 h 72"/>
                  <a:gd name="T90" fmla="*/ 48 w 73"/>
                  <a:gd name="T91" fmla="*/ 26 h 72"/>
                  <a:gd name="T92" fmla="*/ 53 w 73"/>
                  <a:gd name="T93" fmla="*/ 23 h 72"/>
                  <a:gd name="T94" fmla="*/ 62 w 73"/>
                  <a:gd name="T95" fmla="*/ 23 h 72"/>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w 73"/>
                  <a:gd name="T145" fmla="*/ 0 h 72"/>
                  <a:gd name="T146" fmla="*/ 73 w 73"/>
                  <a:gd name="T147" fmla="*/ 72 h 72"/>
                </a:gdLst>
                <a:ahLst/>
                <a:cxnLst>
                  <a:cxn ang="T96">
                    <a:pos x="T0" y="T1"/>
                  </a:cxn>
                  <a:cxn ang="T97">
                    <a:pos x="T2" y="T3"/>
                  </a:cxn>
                  <a:cxn ang="T98">
                    <a:pos x="T4" y="T5"/>
                  </a:cxn>
                  <a:cxn ang="T99">
                    <a:pos x="T6" y="T7"/>
                  </a:cxn>
                  <a:cxn ang="T100">
                    <a:pos x="T8" y="T9"/>
                  </a:cxn>
                  <a:cxn ang="T101">
                    <a:pos x="T10" y="T11"/>
                  </a:cxn>
                  <a:cxn ang="T102">
                    <a:pos x="T12" y="T13"/>
                  </a:cxn>
                  <a:cxn ang="T103">
                    <a:pos x="T14" y="T15"/>
                  </a:cxn>
                  <a:cxn ang="T104">
                    <a:pos x="T16" y="T17"/>
                  </a:cxn>
                  <a:cxn ang="T105">
                    <a:pos x="T18" y="T19"/>
                  </a:cxn>
                  <a:cxn ang="T106">
                    <a:pos x="T20" y="T21"/>
                  </a:cxn>
                  <a:cxn ang="T107">
                    <a:pos x="T22" y="T23"/>
                  </a:cxn>
                  <a:cxn ang="T108">
                    <a:pos x="T24" y="T25"/>
                  </a:cxn>
                  <a:cxn ang="T109">
                    <a:pos x="T26" y="T27"/>
                  </a:cxn>
                  <a:cxn ang="T110">
                    <a:pos x="T28" y="T29"/>
                  </a:cxn>
                  <a:cxn ang="T111">
                    <a:pos x="T30" y="T31"/>
                  </a:cxn>
                  <a:cxn ang="T112">
                    <a:pos x="T32" y="T33"/>
                  </a:cxn>
                  <a:cxn ang="T113">
                    <a:pos x="T34" y="T35"/>
                  </a:cxn>
                  <a:cxn ang="T114">
                    <a:pos x="T36" y="T37"/>
                  </a:cxn>
                  <a:cxn ang="T115">
                    <a:pos x="T38" y="T39"/>
                  </a:cxn>
                  <a:cxn ang="T116">
                    <a:pos x="T40" y="T41"/>
                  </a:cxn>
                  <a:cxn ang="T117">
                    <a:pos x="T42" y="T43"/>
                  </a:cxn>
                  <a:cxn ang="T118">
                    <a:pos x="T44" y="T45"/>
                  </a:cxn>
                  <a:cxn ang="T119">
                    <a:pos x="T46" y="T47"/>
                  </a:cxn>
                  <a:cxn ang="T120">
                    <a:pos x="T48" y="T49"/>
                  </a:cxn>
                  <a:cxn ang="T121">
                    <a:pos x="T50" y="T51"/>
                  </a:cxn>
                  <a:cxn ang="T122">
                    <a:pos x="T52" y="T53"/>
                  </a:cxn>
                  <a:cxn ang="T123">
                    <a:pos x="T54" y="T55"/>
                  </a:cxn>
                  <a:cxn ang="T124">
                    <a:pos x="T56" y="T57"/>
                  </a:cxn>
                  <a:cxn ang="T125">
                    <a:pos x="T58" y="T59"/>
                  </a:cxn>
                  <a:cxn ang="T126">
                    <a:pos x="T60" y="T61"/>
                  </a:cxn>
                  <a:cxn ang="T127">
                    <a:pos x="T62" y="T63"/>
                  </a:cxn>
                  <a:cxn ang="T128">
                    <a:pos x="T64" y="T65"/>
                  </a:cxn>
                  <a:cxn ang="T129">
                    <a:pos x="T66" y="T67"/>
                  </a:cxn>
                  <a:cxn ang="T130">
                    <a:pos x="T68" y="T69"/>
                  </a:cxn>
                  <a:cxn ang="T131">
                    <a:pos x="T70" y="T71"/>
                  </a:cxn>
                  <a:cxn ang="T132">
                    <a:pos x="T72" y="T73"/>
                  </a:cxn>
                  <a:cxn ang="T133">
                    <a:pos x="T74" y="T75"/>
                  </a:cxn>
                  <a:cxn ang="T134">
                    <a:pos x="T76" y="T77"/>
                  </a:cxn>
                  <a:cxn ang="T135">
                    <a:pos x="T78" y="T79"/>
                  </a:cxn>
                  <a:cxn ang="T136">
                    <a:pos x="T80" y="T81"/>
                  </a:cxn>
                  <a:cxn ang="T137">
                    <a:pos x="T82" y="T83"/>
                  </a:cxn>
                  <a:cxn ang="T138">
                    <a:pos x="T84" y="T85"/>
                  </a:cxn>
                  <a:cxn ang="T139">
                    <a:pos x="T86" y="T87"/>
                  </a:cxn>
                  <a:cxn ang="T140">
                    <a:pos x="T88" y="T89"/>
                  </a:cxn>
                  <a:cxn ang="T141">
                    <a:pos x="T90" y="T91"/>
                  </a:cxn>
                  <a:cxn ang="T142">
                    <a:pos x="T92" y="T93"/>
                  </a:cxn>
                  <a:cxn ang="T143">
                    <a:pos x="T94" y="T95"/>
                  </a:cxn>
                </a:cxnLst>
                <a:rect l="T144" t="T145" r="T146" b="T147"/>
                <a:pathLst>
                  <a:path w="73" h="72">
                    <a:moveTo>
                      <a:pt x="62" y="23"/>
                    </a:moveTo>
                    <a:lnTo>
                      <a:pt x="65" y="23"/>
                    </a:lnTo>
                    <a:lnTo>
                      <a:pt x="68" y="20"/>
                    </a:lnTo>
                    <a:lnTo>
                      <a:pt x="70" y="17"/>
                    </a:lnTo>
                    <a:lnTo>
                      <a:pt x="70" y="14"/>
                    </a:lnTo>
                    <a:lnTo>
                      <a:pt x="73" y="11"/>
                    </a:lnTo>
                    <a:lnTo>
                      <a:pt x="70" y="8"/>
                    </a:lnTo>
                    <a:lnTo>
                      <a:pt x="70" y="5"/>
                    </a:lnTo>
                    <a:lnTo>
                      <a:pt x="70" y="3"/>
                    </a:lnTo>
                    <a:lnTo>
                      <a:pt x="68" y="0"/>
                    </a:lnTo>
                    <a:lnTo>
                      <a:pt x="65" y="0"/>
                    </a:lnTo>
                    <a:lnTo>
                      <a:pt x="56" y="0"/>
                    </a:lnTo>
                    <a:lnTo>
                      <a:pt x="59" y="0"/>
                    </a:lnTo>
                    <a:lnTo>
                      <a:pt x="53" y="0"/>
                    </a:lnTo>
                    <a:lnTo>
                      <a:pt x="51" y="0"/>
                    </a:lnTo>
                    <a:lnTo>
                      <a:pt x="45" y="0"/>
                    </a:lnTo>
                    <a:lnTo>
                      <a:pt x="45" y="3"/>
                    </a:lnTo>
                    <a:lnTo>
                      <a:pt x="39" y="3"/>
                    </a:lnTo>
                    <a:lnTo>
                      <a:pt x="36" y="3"/>
                    </a:lnTo>
                    <a:lnTo>
                      <a:pt x="34" y="3"/>
                    </a:lnTo>
                    <a:lnTo>
                      <a:pt x="31" y="5"/>
                    </a:lnTo>
                    <a:lnTo>
                      <a:pt x="28" y="5"/>
                    </a:lnTo>
                    <a:lnTo>
                      <a:pt x="25" y="5"/>
                    </a:lnTo>
                    <a:lnTo>
                      <a:pt x="22" y="5"/>
                    </a:lnTo>
                    <a:lnTo>
                      <a:pt x="20" y="8"/>
                    </a:lnTo>
                    <a:lnTo>
                      <a:pt x="17" y="8"/>
                    </a:lnTo>
                    <a:lnTo>
                      <a:pt x="14" y="11"/>
                    </a:lnTo>
                    <a:lnTo>
                      <a:pt x="11" y="11"/>
                    </a:lnTo>
                    <a:lnTo>
                      <a:pt x="3" y="20"/>
                    </a:lnTo>
                    <a:lnTo>
                      <a:pt x="0" y="28"/>
                    </a:lnTo>
                    <a:lnTo>
                      <a:pt x="0" y="34"/>
                    </a:lnTo>
                    <a:lnTo>
                      <a:pt x="3" y="43"/>
                    </a:lnTo>
                    <a:lnTo>
                      <a:pt x="14" y="54"/>
                    </a:lnTo>
                    <a:lnTo>
                      <a:pt x="17" y="54"/>
                    </a:lnTo>
                    <a:lnTo>
                      <a:pt x="20" y="57"/>
                    </a:lnTo>
                    <a:lnTo>
                      <a:pt x="22" y="57"/>
                    </a:lnTo>
                    <a:lnTo>
                      <a:pt x="25" y="60"/>
                    </a:lnTo>
                    <a:lnTo>
                      <a:pt x="28" y="60"/>
                    </a:lnTo>
                    <a:lnTo>
                      <a:pt x="31" y="60"/>
                    </a:lnTo>
                    <a:lnTo>
                      <a:pt x="31" y="63"/>
                    </a:lnTo>
                    <a:lnTo>
                      <a:pt x="34" y="63"/>
                    </a:lnTo>
                    <a:lnTo>
                      <a:pt x="36" y="66"/>
                    </a:lnTo>
                    <a:lnTo>
                      <a:pt x="39" y="66"/>
                    </a:lnTo>
                    <a:lnTo>
                      <a:pt x="42" y="66"/>
                    </a:lnTo>
                    <a:lnTo>
                      <a:pt x="45" y="66"/>
                    </a:lnTo>
                    <a:lnTo>
                      <a:pt x="51" y="69"/>
                    </a:lnTo>
                    <a:lnTo>
                      <a:pt x="53" y="72"/>
                    </a:lnTo>
                    <a:lnTo>
                      <a:pt x="56" y="72"/>
                    </a:lnTo>
                    <a:lnTo>
                      <a:pt x="59" y="72"/>
                    </a:lnTo>
                    <a:lnTo>
                      <a:pt x="65" y="72"/>
                    </a:lnTo>
                    <a:lnTo>
                      <a:pt x="68" y="72"/>
                    </a:lnTo>
                    <a:lnTo>
                      <a:pt x="68" y="66"/>
                    </a:lnTo>
                    <a:lnTo>
                      <a:pt x="70" y="66"/>
                    </a:lnTo>
                    <a:lnTo>
                      <a:pt x="70" y="63"/>
                    </a:lnTo>
                    <a:lnTo>
                      <a:pt x="73" y="60"/>
                    </a:lnTo>
                    <a:lnTo>
                      <a:pt x="70" y="57"/>
                    </a:lnTo>
                    <a:lnTo>
                      <a:pt x="70" y="54"/>
                    </a:lnTo>
                    <a:lnTo>
                      <a:pt x="68" y="49"/>
                    </a:lnTo>
                    <a:lnTo>
                      <a:pt x="65" y="49"/>
                    </a:lnTo>
                    <a:lnTo>
                      <a:pt x="59" y="46"/>
                    </a:lnTo>
                    <a:lnTo>
                      <a:pt x="56" y="46"/>
                    </a:lnTo>
                    <a:lnTo>
                      <a:pt x="53" y="46"/>
                    </a:lnTo>
                    <a:lnTo>
                      <a:pt x="51" y="43"/>
                    </a:lnTo>
                    <a:lnTo>
                      <a:pt x="48" y="40"/>
                    </a:lnTo>
                    <a:lnTo>
                      <a:pt x="45" y="40"/>
                    </a:lnTo>
                    <a:lnTo>
                      <a:pt x="39" y="40"/>
                    </a:lnTo>
                    <a:lnTo>
                      <a:pt x="39" y="37"/>
                    </a:lnTo>
                    <a:lnTo>
                      <a:pt x="36" y="37"/>
                    </a:lnTo>
                    <a:lnTo>
                      <a:pt x="34" y="37"/>
                    </a:lnTo>
                    <a:lnTo>
                      <a:pt x="31" y="34"/>
                    </a:lnTo>
                    <a:lnTo>
                      <a:pt x="28" y="34"/>
                    </a:lnTo>
                    <a:lnTo>
                      <a:pt x="25" y="31"/>
                    </a:lnTo>
                    <a:lnTo>
                      <a:pt x="22" y="28"/>
                    </a:lnTo>
                    <a:lnTo>
                      <a:pt x="22" y="31"/>
                    </a:lnTo>
                    <a:lnTo>
                      <a:pt x="25" y="31"/>
                    </a:lnTo>
                    <a:lnTo>
                      <a:pt x="22" y="31"/>
                    </a:lnTo>
                    <a:lnTo>
                      <a:pt x="22" y="34"/>
                    </a:lnTo>
                    <a:lnTo>
                      <a:pt x="25" y="31"/>
                    </a:lnTo>
                    <a:lnTo>
                      <a:pt x="28" y="31"/>
                    </a:lnTo>
                    <a:lnTo>
                      <a:pt x="31" y="31"/>
                    </a:lnTo>
                    <a:lnTo>
                      <a:pt x="31" y="28"/>
                    </a:lnTo>
                    <a:lnTo>
                      <a:pt x="34" y="28"/>
                    </a:lnTo>
                    <a:lnTo>
                      <a:pt x="39" y="28"/>
                    </a:lnTo>
                    <a:lnTo>
                      <a:pt x="42" y="26"/>
                    </a:lnTo>
                    <a:lnTo>
                      <a:pt x="48" y="26"/>
                    </a:lnTo>
                    <a:lnTo>
                      <a:pt x="51" y="26"/>
                    </a:lnTo>
                    <a:lnTo>
                      <a:pt x="53" y="23"/>
                    </a:lnTo>
                    <a:lnTo>
                      <a:pt x="62" y="23"/>
                    </a:lnTo>
                    <a:close/>
                  </a:path>
                </a:pathLst>
              </a:custGeom>
              <a:solidFill>
                <a:srgbClr val="0000FF"/>
              </a:solidFill>
              <a:ln w="9525">
                <a:solidFill>
                  <a:srgbClr val="0000FF"/>
                </a:solidFill>
                <a:prstDash val="solid"/>
                <a:round/>
                <a:headEnd/>
                <a:tailEnd/>
              </a:ln>
            </p:spPr>
            <p:txBody>
              <a:bodyPr/>
              <a:lstStyle/>
              <a:p>
                <a:endParaRPr lang="en-US"/>
              </a:p>
            </p:txBody>
          </p:sp>
          <p:sp>
            <p:nvSpPr>
              <p:cNvPr id="44" name="Freeform 95"/>
              <p:cNvSpPr>
                <a:spLocks/>
              </p:cNvSpPr>
              <p:nvPr/>
            </p:nvSpPr>
            <p:spPr bwMode="auto">
              <a:xfrm>
                <a:off x="891" y="920"/>
                <a:ext cx="73" cy="75"/>
              </a:xfrm>
              <a:custGeom>
                <a:avLst/>
                <a:gdLst>
                  <a:gd name="T0" fmla="*/ 8 w 73"/>
                  <a:gd name="T1" fmla="*/ 49 h 75"/>
                  <a:gd name="T2" fmla="*/ 3 w 73"/>
                  <a:gd name="T3" fmla="*/ 54 h 75"/>
                  <a:gd name="T4" fmla="*/ 0 w 73"/>
                  <a:gd name="T5" fmla="*/ 66 h 75"/>
                  <a:gd name="T6" fmla="*/ 8 w 73"/>
                  <a:gd name="T7" fmla="*/ 72 h 75"/>
                  <a:gd name="T8" fmla="*/ 14 w 73"/>
                  <a:gd name="T9" fmla="*/ 75 h 75"/>
                  <a:gd name="T10" fmla="*/ 20 w 73"/>
                  <a:gd name="T11" fmla="*/ 72 h 75"/>
                  <a:gd name="T12" fmla="*/ 31 w 73"/>
                  <a:gd name="T13" fmla="*/ 69 h 75"/>
                  <a:gd name="T14" fmla="*/ 36 w 73"/>
                  <a:gd name="T15" fmla="*/ 69 h 75"/>
                  <a:gd name="T16" fmla="*/ 45 w 73"/>
                  <a:gd name="T17" fmla="*/ 66 h 75"/>
                  <a:gd name="T18" fmla="*/ 51 w 73"/>
                  <a:gd name="T19" fmla="*/ 63 h 75"/>
                  <a:gd name="T20" fmla="*/ 56 w 73"/>
                  <a:gd name="T21" fmla="*/ 60 h 75"/>
                  <a:gd name="T22" fmla="*/ 59 w 73"/>
                  <a:gd name="T23" fmla="*/ 57 h 75"/>
                  <a:gd name="T24" fmla="*/ 70 w 73"/>
                  <a:gd name="T25" fmla="*/ 49 h 75"/>
                  <a:gd name="T26" fmla="*/ 73 w 73"/>
                  <a:gd name="T27" fmla="*/ 43 h 75"/>
                  <a:gd name="T28" fmla="*/ 73 w 73"/>
                  <a:gd name="T29" fmla="*/ 40 h 75"/>
                  <a:gd name="T30" fmla="*/ 73 w 73"/>
                  <a:gd name="T31" fmla="*/ 34 h 75"/>
                  <a:gd name="T32" fmla="*/ 73 w 73"/>
                  <a:gd name="T33" fmla="*/ 34 h 75"/>
                  <a:gd name="T34" fmla="*/ 70 w 73"/>
                  <a:gd name="T35" fmla="*/ 26 h 75"/>
                  <a:gd name="T36" fmla="*/ 56 w 73"/>
                  <a:gd name="T37" fmla="*/ 17 h 75"/>
                  <a:gd name="T38" fmla="*/ 53 w 73"/>
                  <a:gd name="T39" fmla="*/ 11 h 75"/>
                  <a:gd name="T40" fmla="*/ 51 w 73"/>
                  <a:gd name="T41" fmla="*/ 11 h 75"/>
                  <a:gd name="T42" fmla="*/ 45 w 73"/>
                  <a:gd name="T43" fmla="*/ 8 h 75"/>
                  <a:gd name="T44" fmla="*/ 42 w 73"/>
                  <a:gd name="T45" fmla="*/ 8 h 75"/>
                  <a:gd name="T46" fmla="*/ 34 w 73"/>
                  <a:gd name="T47" fmla="*/ 5 h 75"/>
                  <a:gd name="T48" fmla="*/ 31 w 73"/>
                  <a:gd name="T49" fmla="*/ 2 h 75"/>
                  <a:gd name="T50" fmla="*/ 25 w 73"/>
                  <a:gd name="T51" fmla="*/ 2 h 75"/>
                  <a:gd name="T52" fmla="*/ 17 w 73"/>
                  <a:gd name="T53" fmla="*/ 0 h 75"/>
                  <a:gd name="T54" fmla="*/ 5 w 73"/>
                  <a:gd name="T55" fmla="*/ 0 h 75"/>
                  <a:gd name="T56" fmla="*/ 3 w 73"/>
                  <a:gd name="T57" fmla="*/ 5 h 75"/>
                  <a:gd name="T58" fmla="*/ 0 w 73"/>
                  <a:gd name="T59" fmla="*/ 14 h 75"/>
                  <a:gd name="T60" fmla="*/ 5 w 73"/>
                  <a:gd name="T61" fmla="*/ 23 h 75"/>
                  <a:gd name="T62" fmla="*/ 14 w 73"/>
                  <a:gd name="T63" fmla="*/ 23 h 75"/>
                  <a:gd name="T64" fmla="*/ 22 w 73"/>
                  <a:gd name="T65" fmla="*/ 26 h 75"/>
                  <a:gd name="T66" fmla="*/ 25 w 73"/>
                  <a:gd name="T67" fmla="*/ 28 h 75"/>
                  <a:gd name="T68" fmla="*/ 28 w 73"/>
                  <a:gd name="T69" fmla="*/ 28 h 75"/>
                  <a:gd name="T70" fmla="*/ 34 w 73"/>
                  <a:gd name="T71" fmla="*/ 31 h 75"/>
                  <a:gd name="T72" fmla="*/ 36 w 73"/>
                  <a:gd name="T73" fmla="*/ 31 h 75"/>
                  <a:gd name="T74" fmla="*/ 39 w 73"/>
                  <a:gd name="T75" fmla="*/ 34 h 75"/>
                  <a:gd name="T76" fmla="*/ 45 w 73"/>
                  <a:gd name="T77" fmla="*/ 34 h 75"/>
                  <a:gd name="T78" fmla="*/ 48 w 73"/>
                  <a:gd name="T79" fmla="*/ 37 h 75"/>
                  <a:gd name="T80" fmla="*/ 51 w 73"/>
                  <a:gd name="T81" fmla="*/ 40 h 75"/>
                  <a:gd name="T82" fmla="*/ 51 w 73"/>
                  <a:gd name="T83" fmla="*/ 37 h 75"/>
                  <a:gd name="T84" fmla="*/ 51 w 73"/>
                  <a:gd name="T85" fmla="*/ 31 h 75"/>
                  <a:gd name="T86" fmla="*/ 51 w 73"/>
                  <a:gd name="T87" fmla="*/ 34 h 75"/>
                  <a:gd name="T88" fmla="*/ 48 w 73"/>
                  <a:gd name="T89" fmla="*/ 34 h 75"/>
                  <a:gd name="T90" fmla="*/ 45 w 73"/>
                  <a:gd name="T91" fmla="*/ 37 h 75"/>
                  <a:gd name="T92" fmla="*/ 39 w 73"/>
                  <a:gd name="T93" fmla="*/ 43 h 75"/>
                  <a:gd name="T94" fmla="*/ 34 w 73"/>
                  <a:gd name="T95" fmla="*/ 43 h 75"/>
                  <a:gd name="T96" fmla="*/ 28 w 73"/>
                  <a:gd name="T97" fmla="*/ 46 h 75"/>
                  <a:gd name="T98" fmla="*/ 22 w 73"/>
                  <a:gd name="T99" fmla="*/ 49 h 75"/>
                  <a:gd name="T100" fmla="*/ 11 w 73"/>
                  <a:gd name="T101" fmla="*/ 49 h 75"/>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w 73"/>
                  <a:gd name="T154" fmla="*/ 0 h 75"/>
                  <a:gd name="T155" fmla="*/ 73 w 73"/>
                  <a:gd name="T156" fmla="*/ 75 h 75"/>
                </a:gdLst>
                <a:ahLst/>
                <a:cxnLst>
                  <a:cxn ang="T102">
                    <a:pos x="T0" y="T1"/>
                  </a:cxn>
                  <a:cxn ang="T103">
                    <a:pos x="T2" y="T3"/>
                  </a:cxn>
                  <a:cxn ang="T104">
                    <a:pos x="T4" y="T5"/>
                  </a:cxn>
                  <a:cxn ang="T105">
                    <a:pos x="T6" y="T7"/>
                  </a:cxn>
                  <a:cxn ang="T106">
                    <a:pos x="T8" y="T9"/>
                  </a:cxn>
                  <a:cxn ang="T107">
                    <a:pos x="T10" y="T11"/>
                  </a:cxn>
                  <a:cxn ang="T108">
                    <a:pos x="T12" y="T13"/>
                  </a:cxn>
                  <a:cxn ang="T109">
                    <a:pos x="T14" y="T15"/>
                  </a:cxn>
                  <a:cxn ang="T110">
                    <a:pos x="T16" y="T17"/>
                  </a:cxn>
                  <a:cxn ang="T111">
                    <a:pos x="T18" y="T19"/>
                  </a:cxn>
                  <a:cxn ang="T112">
                    <a:pos x="T20" y="T21"/>
                  </a:cxn>
                  <a:cxn ang="T113">
                    <a:pos x="T22" y="T23"/>
                  </a:cxn>
                  <a:cxn ang="T114">
                    <a:pos x="T24" y="T25"/>
                  </a:cxn>
                  <a:cxn ang="T115">
                    <a:pos x="T26" y="T27"/>
                  </a:cxn>
                  <a:cxn ang="T116">
                    <a:pos x="T28" y="T29"/>
                  </a:cxn>
                  <a:cxn ang="T117">
                    <a:pos x="T30" y="T31"/>
                  </a:cxn>
                  <a:cxn ang="T118">
                    <a:pos x="T32" y="T33"/>
                  </a:cxn>
                  <a:cxn ang="T119">
                    <a:pos x="T34" y="T35"/>
                  </a:cxn>
                  <a:cxn ang="T120">
                    <a:pos x="T36" y="T37"/>
                  </a:cxn>
                  <a:cxn ang="T121">
                    <a:pos x="T38" y="T39"/>
                  </a:cxn>
                  <a:cxn ang="T122">
                    <a:pos x="T40" y="T41"/>
                  </a:cxn>
                  <a:cxn ang="T123">
                    <a:pos x="T42" y="T43"/>
                  </a:cxn>
                  <a:cxn ang="T124">
                    <a:pos x="T44" y="T45"/>
                  </a:cxn>
                  <a:cxn ang="T125">
                    <a:pos x="T46" y="T47"/>
                  </a:cxn>
                  <a:cxn ang="T126">
                    <a:pos x="T48" y="T49"/>
                  </a:cxn>
                  <a:cxn ang="T127">
                    <a:pos x="T50" y="T51"/>
                  </a:cxn>
                  <a:cxn ang="T128">
                    <a:pos x="T52" y="T53"/>
                  </a:cxn>
                  <a:cxn ang="T129">
                    <a:pos x="T54" y="T55"/>
                  </a:cxn>
                  <a:cxn ang="T130">
                    <a:pos x="T56" y="T57"/>
                  </a:cxn>
                  <a:cxn ang="T131">
                    <a:pos x="T58" y="T59"/>
                  </a:cxn>
                  <a:cxn ang="T132">
                    <a:pos x="T60" y="T61"/>
                  </a:cxn>
                  <a:cxn ang="T133">
                    <a:pos x="T62" y="T63"/>
                  </a:cxn>
                  <a:cxn ang="T134">
                    <a:pos x="T64" y="T65"/>
                  </a:cxn>
                  <a:cxn ang="T135">
                    <a:pos x="T66" y="T67"/>
                  </a:cxn>
                  <a:cxn ang="T136">
                    <a:pos x="T68" y="T69"/>
                  </a:cxn>
                  <a:cxn ang="T137">
                    <a:pos x="T70" y="T71"/>
                  </a:cxn>
                  <a:cxn ang="T138">
                    <a:pos x="T72" y="T73"/>
                  </a:cxn>
                  <a:cxn ang="T139">
                    <a:pos x="T74" y="T75"/>
                  </a:cxn>
                  <a:cxn ang="T140">
                    <a:pos x="T76" y="T77"/>
                  </a:cxn>
                  <a:cxn ang="T141">
                    <a:pos x="T78" y="T79"/>
                  </a:cxn>
                  <a:cxn ang="T142">
                    <a:pos x="T80" y="T81"/>
                  </a:cxn>
                  <a:cxn ang="T143">
                    <a:pos x="T82" y="T83"/>
                  </a:cxn>
                  <a:cxn ang="T144">
                    <a:pos x="T84" y="T85"/>
                  </a:cxn>
                  <a:cxn ang="T145">
                    <a:pos x="T86" y="T87"/>
                  </a:cxn>
                  <a:cxn ang="T146">
                    <a:pos x="T88" y="T89"/>
                  </a:cxn>
                  <a:cxn ang="T147">
                    <a:pos x="T90" y="T91"/>
                  </a:cxn>
                  <a:cxn ang="T148">
                    <a:pos x="T92" y="T93"/>
                  </a:cxn>
                  <a:cxn ang="T149">
                    <a:pos x="T94" y="T95"/>
                  </a:cxn>
                  <a:cxn ang="T150">
                    <a:pos x="T96" y="T97"/>
                  </a:cxn>
                  <a:cxn ang="T151">
                    <a:pos x="T98" y="T99"/>
                  </a:cxn>
                  <a:cxn ang="T152">
                    <a:pos x="T100" y="T101"/>
                  </a:cxn>
                </a:cxnLst>
                <a:rect l="T153" t="T154" r="T155" b="T156"/>
                <a:pathLst>
                  <a:path w="73" h="75">
                    <a:moveTo>
                      <a:pt x="11" y="49"/>
                    </a:moveTo>
                    <a:lnTo>
                      <a:pt x="8" y="49"/>
                    </a:lnTo>
                    <a:lnTo>
                      <a:pt x="5" y="51"/>
                    </a:lnTo>
                    <a:lnTo>
                      <a:pt x="3" y="54"/>
                    </a:lnTo>
                    <a:lnTo>
                      <a:pt x="0" y="57"/>
                    </a:lnTo>
                    <a:lnTo>
                      <a:pt x="0" y="66"/>
                    </a:lnTo>
                    <a:lnTo>
                      <a:pt x="5" y="72"/>
                    </a:lnTo>
                    <a:lnTo>
                      <a:pt x="8" y="72"/>
                    </a:lnTo>
                    <a:lnTo>
                      <a:pt x="11" y="75"/>
                    </a:lnTo>
                    <a:lnTo>
                      <a:pt x="14" y="75"/>
                    </a:lnTo>
                    <a:lnTo>
                      <a:pt x="17" y="72"/>
                    </a:lnTo>
                    <a:lnTo>
                      <a:pt x="20" y="72"/>
                    </a:lnTo>
                    <a:lnTo>
                      <a:pt x="25" y="72"/>
                    </a:lnTo>
                    <a:lnTo>
                      <a:pt x="31" y="69"/>
                    </a:lnTo>
                    <a:lnTo>
                      <a:pt x="34" y="69"/>
                    </a:lnTo>
                    <a:lnTo>
                      <a:pt x="36" y="69"/>
                    </a:lnTo>
                    <a:lnTo>
                      <a:pt x="42" y="69"/>
                    </a:lnTo>
                    <a:lnTo>
                      <a:pt x="45" y="66"/>
                    </a:lnTo>
                    <a:lnTo>
                      <a:pt x="48" y="63"/>
                    </a:lnTo>
                    <a:lnTo>
                      <a:pt x="51" y="63"/>
                    </a:lnTo>
                    <a:lnTo>
                      <a:pt x="53" y="63"/>
                    </a:lnTo>
                    <a:lnTo>
                      <a:pt x="56" y="60"/>
                    </a:lnTo>
                    <a:lnTo>
                      <a:pt x="59" y="57"/>
                    </a:lnTo>
                    <a:lnTo>
                      <a:pt x="62" y="54"/>
                    </a:lnTo>
                    <a:lnTo>
                      <a:pt x="70" y="49"/>
                    </a:lnTo>
                    <a:lnTo>
                      <a:pt x="73" y="43"/>
                    </a:lnTo>
                    <a:lnTo>
                      <a:pt x="73" y="40"/>
                    </a:lnTo>
                    <a:lnTo>
                      <a:pt x="73" y="37"/>
                    </a:lnTo>
                    <a:lnTo>
                      <a:pt x="73" y="34"/>
                    </a:lnTo>
                    <a:lnTo>
                      <a:pt x="73" y="31"/>
                    </a:lnTo>
                    <a:lnTo>
                      <a:pt x="73" y="34"/>
                    </a:lnTo>
                    <a:lnTo>
                      <a:pt x="70" y="28"/>
                    </a:lnTo>
                    <a:lnTo>
                      <a:pt x="70" y="26"/>
                    </a:lnTo>
                    <a:lnTo>
                      <a:pt x="59" y="17"/>
                    </a:lnTo>
                    <a:lnTo>
                      <a:pt x="56" y="17"/>
                    </a:lnTo>
                    <a:lnTo>
                      <a:pt x="56" y="14"/>
                    </a:lnTo>
                    <a:lnTo>
                      <a:pt x="53" y="11"/>
                    </a:lnTo>
                    <a:lnTo>
                      <a:pt x="51" y="11"/>
                    </a:lnTo>
                    <a:lnTo>
                      <a:pt x="48" y="8"/>
                    </a:lnTo>
                    <a:lnTo>
                      <a:pt x="45" y="8"/>
                    </a:lnTo>
                    <a:lnTo>
                      <a:pt x="42" y="8"/>
                    </a:lnTo>
                    <a:lnTo>
                      <a:pt x="36" y="5"/>
                    </a:lnTo>
                    <a:lnTo>
                      <a:pt x="34" y="5"/>
                    </a:lnTo>
                    <a:lnTo>
                      <a:pt x="31" y="2"/>
                    </a:lnTo>
                    <a:lnTo>
                      <a:pt x="28" y="2"/>
                    </a:lnTo>
                    <a:lnTo>
                      <a:pt x="25" y="2"/>
                    </a:lnTo>
                    <a:lnTo>
                      <a:pt x="22" y="0"/>
                    </a:lnTo>
                    <a:lnTo>
                      <a:pt x="17" y="0"/>
                    </a:lnTo>
                    <a:lnTo>
                      <a:pt x="8" y="0"/>
                    </a:lnTo>
                    <a:lnTo>
                      <a:pt x="5" y="0"/>
                    </a:lnTo>
                    <a:lnTo>
                      <a:pt x="3" y="2"/>
                    </a:lnTo>
                    <a:lnTo>
                      <a:pt x="3" y="5"/>
                    </a:lnTo>
                    <a:lnTo>
                      <a:pt x="0" y="8"/>
                    </a:lnTo>
                    <a:lnTo>
                      <a:pt x="0" y="14"/>
                    </a:lnTo>
                    <a:lnTo>
                      <a:pt x="3" y="17"/>
                    </a:lnTo>
                    <a:lnTo>
                      <a:pt x="5" y="23"/>
                    </a:lnTo>
                    <a:lnTo>
                      <a:pt x="8" y="23"/>
                    </a:lnTo>
                    <a:lnTo>
                      <a:pt x="14" y="23"/>
                    </a:lnTo>
                    <a:lnTo>
                      <a:pt x="17" y="26"/>
                    </a:lnTo>
                    <a:lnTo>
                      <a:pt x="22" y="26"/>
                    </a:lnTo>
                    <a:lnTo>
                      <a:pt x="25" y="28"/>
                    </a:lnTo>
                    <a:lnTo>
                      <a:pt x="28" y="28"/>
                    </a:lnTo>
                    <a:lnTo>
                      <a:pt x="31" y="28"/>
                    </a:lnTo>
                    <a:lnTo>
                      <a:pt x="34" y="31"/>
                    </a:lnTo>
                    <a:lnTo>
                      <a:pt x="36" y="31"/>
                    </a:lnTo>
                    <a:lnTo>
                      <a:pt x="39" y="34"/>
                    </a:lnTo>
                    <a:lnTo>
                      <a:pt x="42" y="34"/>
                    </a:lnTo>
                    <a:lnTo>
                      <a:pt x="45" y="34"/>
                    </a:lnTo>
                    <a:lnTo>
                      <a:pt x="48" y="40"/>
                    </a:lnTo>
                    <a:lnTo>
                      <a:pt x="48" y="37"/>
                    </a:lnTo>
                    <a:lnTo>
                      <a:pt x="48" y="40"/>
                    </a:lnTo>
                    <a:lnTo>
                      <a:pt x="51" y="40"/>
                    </a:lnTo>
                    <a:lnTo>
                      <a:pt x="51" y="43"/>
                    </a:lnTo>
                    <a:lnTo>
                      <a:pt x="51" y="37"/>
                    </a:lnTo>
                    <a:lnTo>
                      <a:pt x="51" y="43"/>
                    </a:lnTo>
                    <a:lnTo>
                      <a:pt x="51" y="31"/>
                    </a:lnTo>
                    <a:lnTo>
                      <a:pt x="51" y="37"/>
                    </a:lnTo>
                    <a:lnTo>
                      <a:pt x="51" y="34"/>
                    </a:lnTo>
                    <a:lnTo>
                      <a:pt x="48" y="34"/>
                    </a:lnTo>
                    <a:lnTo>
                      <a:pt x="45" y="40"/>
                    </a:lnTo>
                    <a:lnTo>
                      <a:pt x="45" y="37"/>
                    </a:lnTo>
                    <a:lnTo>
                      <a:pt x="42" y="43"/>
                    </a:lnTo>
                    <a:lnTo>
                      <a:pt x="39" y="43"/>
                    </a:lnTo>
                    <a:lnTo>
                      <a:pt x="36" y="43"/>
                    </a:lnTo>
                    <a:lnTo>
                      <a:pt x="34" y="43"/>
                    </a:lnTo>
                    <a:lnTo>
                      <a:pt x="31" y="46"/>
                    </a:lnTo>
                    <a:lnTo>
                      <a:pt x="28" y="46"/>
                    </a:lnTo>
                    <a:lnTo>
                      <a:pt x="25" y="46"/>
                    </a:lnTo>
                    <a:lnTo>
                      <a:pt x="22" y="49"/>
                    </a:lnTo>
                    <a:lnTo>
                      <a:pt x="17" y="49"/>
                    </a:lnTo>
                    <a:lnTo>
                      <a:pt x="11" y="49"/>
                    </a:lnTo>
                    <a:close/>
                  </a:path>
                </a:pathLst>
              </a:custGeom>
              <a:solidFill>
                <a:srgbClr val="0000FF"/>
              </a:solidFill>
              <a:ln w="9525">
                <a:solidFill>
                  <a:srgbClr val="0000FF"/>
                </a:solidFill>
                <a:prstDash val="solid"/>
                <a:round/>
                <a:headEnd/>
                <a:tailEnd/>
              </a:ln>
            </p:spPr>
            <p:txBody>
              <a:bodyPr/>
              <a:lstStyle/>
              <a:p>
                <a:endParaRPr lang="en-US"/>
              </a:p>
            </p:txBody>
          </p:sp>
          <p:sp>
            <p:nvSpPr>
              <p:cNvPr id="45" name="Freeform 96"/>
              <p:cNvSpPr>
                <a:spLocks/>
              </p:cNvSpPr>
              <p:nvPr/>
            </p:nvSpPr>
            <p:spPr bwMode="auto">
              <a:xfrm>
                <a:off x="846" y="767"/>
                <a:ext cx="73" cy="78"/>
              </a:xfrm>
              <a:custGeom>
                <a:avLst/>
                <a:gdLst>
                  <a:gd name="T0" fmla="*/ 65 w 73"/>
                  <a:gd name="T1" fmla="*/ 23 h 78"/>
                  <a:gd name="T2" fmla="*/ 70 w 73"/>
                  <a:gd name="T3" fmla="*/ 14 h 78"/>
                  <a:gd name="T4" fmla="*/ 70 w 73"/>
                  <a:gd name="T5" fmla="*/ 9 h 78"/>
                  <a:gd name="T6" fmla="*/ 67 w 73"/>
                  <a:gd name="T7" fmla="*/ 3 h 78"/>
                  <a:gd name="T8" fmla="*/ 53 w 73"/>
                  <a:gd name="T9" fmla="*/ 0 h 78"/>
                  <a:gd name="T10" fmla="*/ 48 w 73"/>
                  <a:gd name="T11" fmla="*/ 3 h 78"/>
                  <a:gd name="T12" fmla="*/ 36 w 73"/>
                  <a:gd name="T13" fmla="*/ 6 h 78"/>
                  <a:gd name="T14" fmla="*/ 28 w 73"/>
                  <a:gd name="T15" fmla="*/ 9 h 78"/>
                  <a:gd name="T16" fmla="*/ 22 w 73"/>
                  <a:gd name="T17" fmla="*/ 9 h 78"/>
                  <a:gd name="T18" fmla="*/ 17 w 73"/>
                  <a:gd name="T19" fmla="*/ 11 h 78"/>
                  <a:gd name="T20" fmla="*/ 11 w 73"/>
                  <a:gd name="T21" fmla="*/ 14 h 78"/>
                  <a:gd name="T22" fmla="*/ 2 w 73"/>
                  <a:gd name="T23" fmla="*/ 23 h 78"/>
                  <a:gd name="T24" fmla="*/ 0 w 73"/>
                  <a:gd name="T25" fmla="*/ 34 h 78"/>
                  <a:gd name="T26" fmla="*/ 0 w 73"/>
                  <a:gd name="T27" fmla="*/ 37 h 78"/>
                  <a:gd name="T28" fmla="*/ 0 w 73"/>
                  <a:gd name="T29" fmla="*/ 37 h 78"/>
                  <a:gd name="T30" fmla="*/ 2 w 73"/>
                  <a:gd name="T31" fmla="*/ 43 h 78"/>
                  <a:gd name="T32" fmla="*/ 8 w 73"/>
                  <a:gd name="T33" fmla="*/ 52 h 78"/>
                  <a:gd name="T34" fmla="*/ 14 w 73"/>
                  <a:gd name="T35" fmla="*/ 55 h 78"/>
                  <a:gd name="T36" fmla="*/ 22 w 73"/>
                  <a:gd name="T37" fmla="*/ 60 h 78"/>
                  <a:gd name="T38" fmla="*/ 28 w 73"/>
                  <a:gd name="T39" fmla="*/ 63 h 78"/>
                  <a:gd name="T40" fmla="*/ 31 w 73"/>
                  <a:gd name="T41" fmla="*/ 66 h 78"/>
                  <a:gd name="T42" fmla="*/ 36 w 73"/>
                  <a:gd name="T43" fmla="*/ 69 h 78"/>
                  <a:gd name="T44" fmla="*/ 48 w 73"/>
                  <a:gd name="T45" fmla="*/ 72 h 78"/>
                  <a:gd name="T46" fmla="*/ 59 w 73"/>
                  <a:gd name="T47" fmla="*/ 78 h 78"/>
                  <a:gd name="T48" fmla="*/ 65 w 73"/>
                  <a:gd name="T49" fmla="*/ 75 h 78"/>
                  <a:gd name="T50" fmla="*/ 70 w 73"/>
                  <a:gd name="T51" fmla="*/ 69 h 78"/>
                  <a:gd name="T52" fmla="*/ 73 w 73"/>
                  <a:gd name="T53" fmla="*/ 63 h 78"/>
                  <a:gd name="T54" fmla="*/ 70 w 73"/>
                  <a:gd name="T55" fmla="*/ 58 h 78"/>
                  <a:gd name="T56" fmla="*/ 67 w 73"/>
                  <a:gd name="T57" fmla="*/ 55 h 78"/>
                  <a:gd name="T58" fmla="*/ 56 w 73"/>
                  <a:gd name="T59" fmla="*/ 49 h 78"/>
                  <a:gd name="T60" fmla="*/ 48 w 73"/>
                  <a:gd name="T61" fmla="*/ 46 h 78"/>
                  <a:gd name="T62" fmla="*/ 39 w 73"/>
                  <a:gd name="T63" fmla="*/ 43 h 78"/>
                  <a:gd name="T64" fmla="*/ 36 w 73"/>
                  <a:gd name="T65" fmla="*/ 40 h 78"/>
                  <a:gd name="T66" fmla="*/ 31 w 73"/>
                  <a:gd name="T67" fmla="*/ 37 h 78"/>
                  <a:gd name="T68" fmla="*/ 28 w 73"/>
                  <a:gd name="T69" fmla="*/ 34 h 78"/>
                  <a:gd name="T70" fmla="*/ 22 w 73"/>
                  <a:gd name="T71" fmla="*/ 32 h 78"/>
                  <a:gd name="T72" fmla="*/ 22 w 73"/>
                  <a:gd name="T73" fmla="*/ 32 h 78"/>
                  <a:gd name="T74" fmla="*/ 22 w 73"/>
                  <a:gd name="T75" fmla="*/ 29 h 78"/>
                  <a:gd name="T76" fmla="*/ 22 w 73"/>
                  <a:gd name="T77" fmla="*/ 32 h 78"/>
                  <a:gd name="T78" fmla="*/ 22 w 73"/>
                  <a:gd name="T79" fmla="*/ 32 h 78"/>
                  <a:gd name="T80" fmla="*/ 22 w 73"/>
                  <a:gd name="T81" fmla="*/ 34 h 78"/>
                  <a:gd name="T82" fmla="*/ 22 w 73"/>
                  <a:gd name="T83" fmla="*/ 37 h 78"/>
                  <a:gd name="T84" fmla="*/ 25 w 73"/>
                  <a:gd name="T85" fmla="*/ 34 h 78"/>
                  <a:gd name="T86" fmla="*/ 28 w 73"/>
                  <a:gd name="T87" fmla="*/ 34 h 78"/>
                  <a:gd name="T88" fmla="*/ 33 w 73"/>
                  <a:gd name="T89" fmla="*/ 32 h 78"/>
                  <a:gd name="T90" fmla="*/ 36 w 73"/>
                  <a:gd name="T91" fmla="*/ 32 h 78"/>
                  <a:gd name="T92" fmla="*/ 45 w 73"/>
                  <a:gd name="T93" fmla="*/ 29 h 78"/>
                  <a:gd name="T94" fmla="*/ 56 w 73"/>
                  <a:gd name="T95" fmla="*/ 26 h 78"/>
                  <a:gd name="T96" fmla="*/ 65 w 73"/>
                  <a:gd name="T97" fmla="*/ 23 h 78"/>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w 73"/>
                  <a:gd name="T148" fmla="*/ 0 h 78"/>
                  <a:gd name="T149" fmla="*/ 73 w 73"/>
                  <a:gd name="T150" fmla="*/ 78 h 78"/>
                </a:gdLst>
                <a:ahLst/>
                <a:cxnLst>
                  <a:cxn ang="T98">
                    <a:pos x="T0" y="T1"/>
                  </a:cxn>
                  <a:cxn ang="T99">
                    <a:pos x="T2" y="T3"/>
                  </a:cxn>
                  <a:cxn ang="T100">
                    <a:pos x="T4" y="T5"/>
                  </a:cxn>
                  <a:cxn ang="T101">
                    <a:pos x="T6" y="T7"/>
                  </a:cxn>
                  <a:cxn ang="T102">
                    <a:pos x="T8" y="T9"/>
                  </a:cxn>
                  <a:cxn ang="T103">
                    <a:pos x="T10" y="T11"/>
                  </a:cxn>
                  <a:cxn ang="T104">
                    <a:pos x="T12" y="T13"/>
                  </a:cxn>
                  <a:cxn ang="T105">
                    <a:pos x="T14" y="T15"/>
                  </a:cxn>
                  <a:cxn ang="T106">
                    <a:pos x="T16" y="T17"/>
                  </a:cxn>
                  <a:cxn ang="T107">
                    <a:pos x="T18" y="T19"/>
                  </a:cxn>
                  <a:cxn ang="T108">
                    <a:pos x="T20" y="T21"/>
                  </a:cxn>
                  <a:cxn ang="T109">
                    <a:pos x="T22" y="T23"/>
                  </a:cxn>
                  <a:cxn ang="T110">
                    <a:pos x="T24" y="T25"/>
                  </a:cxn>
                  <a:cxn ang="T111">
                    <a:pos x="T26" y="T27"/>
                  </a:cxn>
                  <a:cxn ang="T112">
                    <a:pos x="T28" y="T29"/>
                  </a:cxn>
                  <a:cxn ang="T113">
                    <a:pos x="T30" y="T31"/>
                  </a:cxn>
                  <a:cxn ang="T114">
                    <a:pos x="T32" y="T33"/>
                  </a:cxn>
                  <a:cxn ang="T115">
                    <a:pos x="T34" y="T35"/>
                  </a:cxn>
                  <a:cxn ang="T116">
                    <a:pos x="T36" y="T37"/>
                  </a:cxn>
                  <a:cxn ang="T117">
                    <a:pos x="T38" y="T39"/>
                  </a:cxn>
                  <a:cxn ang="T118">
                    <a:pos x="T40" y="T41"/>
                  </a:cxn>
                  <a:cxn ang="T119">
                    <a:pos x="T42" y="T43"/>
                  </a:cxn>
                  <a:cxn ang="T120">
                    <a:pos x="T44" y="T45"/>
                  </a:cxn>
                  <a:cxn ang="T121">
                    <a:pos x="T46" y="T47"/>
                  </a:cxn>
                  <a:cxn ang="T122">
                    <a:pos x="T48" y="T49"/>
                  </a:cxn>
                  <a:cxn ang="T123">
                    <a:pos x="T50" y="T51"/>
                  </a:cxn>
                  <a:cxn ang="T124">
                    <a:pos x="T52" y="T53"/>
                  </a:cxn>
                  <a:cxn ang="T125">
                    <a:pos x="T54" y="T55"/>
                  </a:cxn>
                  <a:cxn ang="T126">
                    <a:pos x="T56" y="T57"/>
                  </a:cxn>
                  <a:cxn ang="T127">
                    <a:pos x="T58" y="T59"/>
                  </a:cxn>
                  <a:cxn ang="T128">
                    <a:pos x="T60" y="T61"/>
                  </a:cxn>
                  <a:cxn ang="T129">
                    <a:pos x="T62" y="T63"/>
                  </a:cxn>
                  <a:cxn ang="T130">
                    <a:pos x="T64" y="T65"/>
                  </a:cxn>
                  <a:cxn ang="T131">
                    <a:pos x="T66" y="T67"/>
                  </a:cxn>
                  <a:cxn ang="T132">
                    <a:pos x="T68" y="T69"/>
                  </a:cxn>
                  <a:cxn ang="T133">
                    <a:pos x="T70" y="T71"/>
                  </a:cxn>
                  <a:cxn ang="T134">
                    <a:pos x="T72" y="T73"/>
                  </a:cxn>
                  <a:cxn ang="T135">
                    <a:pos x="T74" y="T75"/>
                  </a:cxn>
                  <a:cxn ang="T136">
                    <a:pos x="T76" y="T77"/>
                  </a:cxn>
                  <a:cxn ang="T137">
                    <a:pos x="T78" y="T79"/>
                  </a:cxn>
                  <a:cxn ang="T138">
                    <a:pos x="T80" y="T81"/>
                  </a:cxn>
                  <a:cxn ang="T139">
                    <a:pos x="T82" y="T83"/>
                  </a:cxn>
                  <a:cxn ang="T140">
                    <a:pos x="T84" y="T85"/>
                  </a:cxn>
                  <a:cxn ang="T141">
                    <a:pos x="T86" y="T87"/>
                  </a:cxn>
                  <a:cxn ang="T142">
                    <a:pos x="T88" y="T89"/>
                  </a:cxn>
                  <a:cxn ang="T143">
                    <a:pos x="T90" y="T91"/>
                  </a:cxn>
                  <a:cxn ang="T144">
                    <a:pos x="T92" y="T93"/>
                  </a:cxn>
                  <a:cxn ang="T145">
                    <a:pos x="T94" y="T95"/>
                  </a:cxn>
                  <a:cxn ang="T146">
                    <a:pos x="T96" y="T97"/>
                  </a:cxn>
                </a:cxnLst>
                <a:rect l="T147" t="T148" r="T149" b="T150"/>
                <a:pathLst>
                  <a:path w="73" h="78">
                    <a:moveTo>
                      <a:pt x="62" y="23"/>
                    </a:moveTo>
                    <a:lnTo>
                      <a:pt x="65" y="23"/>
                    </a:lnTo>
                    <a:lnTo>
                      <a:pt x="70" y="17"/>
                    </a:lnTo>
                    <a:lnTo>
                      <a:pt x="70" y="14"/>
                    </a:lnTo>
                    <a:lnTo>
                      <a:pt x="73" y="11"/>
                    </a:lnTo>
                    <a:lnTo>
                      <a:pt x="70" y="9"/>
                    </a:lnTo>
                    <a:lnTo>
                      <a:pt x="70" y="6"/>
                    </a:lnTo>
                    <a:lnTo>
                      <a:pt x="67" y="3"/>
                    </a:lnTo>
                    <a:lnTo>
                      <a:pt x="65" y="0"/>
                    </a:lnTo>
                    <a:lnTo>
                      <a:pt x="53" y="0"/>
                    </a:lnTo>
                    <a:lnTo>
                      <a:pt x="50" y="3"/>
                    </a:lnTo>
                    <a:lnTo>
                      <a:pt x="48" y="3"/>
                    </a:lnTo>
                    <a:lnTo>
                      <a:pt x="42" y="6"/>
                    </a:lnTo>
                    <a:lnTo>
                      <a:pt x="36" y="6"/>
                    </a:lnTo>
                    <a:lnTo>
                      <a:pt x="31" y="6"/>
                    </a:lnTo>
                    <a:lnTo>
                      <a:pt x="28" y="9"/>
                    </a:lnTo>
                    <a:lnTo>
                      <a:pt x="25" y="9"/>
                    </a:lnTo>
                    <a:lnTo>
                      <a:pt x="22" y="9"/>
                    </a:lnTo>
                    <a:lnTo>
                      <a:pt x="22" y="11"/>
                    </a:lnTo>
                    <a:lnTo>
                      <a:pt x="17" y="11"/>
                    </a:lnTo>
                    <a:lnTo>
                      <a:pt x="14" y="14"/>
                    </a:lnTo>
                    <a:lnTo>
                      <a:pt x="11" y="14"/>
                    </a:lnTo>
                    <a:lnTo>
                      <a:pt x="8" y="17"/>
                    </a:lnTo>
                    <a:lnTo>
                      <a:pt x="2" y="23"/>
                    </a:lnTo>
                    <a:lnTo>
                      <a:pt x="0" y="29"/>
                    </a:lnTo>
                    <a:lnTo>
                      <a:pt x="0" y="34"/>
                    </a:lnTo>
                    <a:lnTo>
                      <a:pt x="0" y="32"/>
                    </a:lnTo>
                    <a:lnTo>
                      <a:pt x="0" y="37"/>
                    </a:lnTo>
                    <a:lnTo>
                      <a:pt x="0" y="34"/>
                    </a:lnTo>
                    <a:lnTo>
                      <a:pt x="0" y="37"/>
                    </a:lnTo>
                    <a:lnTo>
                      <a:pt x="0" y="43"/>
                    </a:lnTo>
                    <a:lnTo>
                      <a:pt x="2" y="43"/>
                    </a:lnTo>
                    <a:lnTo>
                      <a:pt x="2" y="46"/>
                    </a:lnTo>
                    <a:lnTo>
                      <a:pt x="8" y="52"/>
                    </a:lnTo>
                    <a:lnTo>
                      <a:pt x="11" y="55"/>
                    </a:lnTo>
                    <a:lnTo>
                      <a:pt x="14" y="55"/>
                    </a:lnTo>
                    <a:lnTo>
                      <a:pt x="19" y="60"/>
                    </a:lnTo>
                    <a:lnTo>
                      <a:pt x="22" y="60"/>
                    </a:lnTo>
                    <a:lnTo>
                      <a:pt x="25" y="63"/>
                    </a:lnTo>
                    <a:lnTo>
                      <a:pt x="28" y="63"/>
                    </a:lnTo>
                    <a:lnTo>
                      <a:pt x="31" y="66"/>
                    </a:lnTo>
                    <a:lnTo>
                      <a:pt x="33" y="66"/>
                    </a:lnTo>
                    <a:lnTo>
                      <a:pt x="36" y="69"/>
                    </a:lnTo>
                    <a:lnTo>
                      <a:pt x="42" y="69"/>
                    </a:lnTo>
                    <a:lnTo>
                      <a:pt x="48" y="72"/>
                    </a:lnTo>
                    <a:lnTo>
                      <a:pt x="56" y="75"/>
                    </a:lnTo>
                    <a:lnTo>
                      <a:pt x="59" y="78"/>
                    </a:lnTo>
                    <a:lnTo>
                      <a:pt x="62" y="78"/>
                    </a:lnTo>
                    <a:lnTo>
                      <a:pt x="65" y="75"/>
                    </a:lnTo>
                    <a:lnTo>
                      <a:pt x="67" y="75"/>
                    </a:lnTo>
                    <a:lnTo>
                      <a:pt x="70" y="69"/>
                    </a:lnTo>
                    <a:lnTo>
                      <a:pt x="70" y="66"/>
                    </a:lnTo>
                    <a:lnTo>
                      <a:pt x="73" y="63"/>
                    </a:lnTo>
                    <a:lnTo>
                      <a:pt x="73" y="60"/>
                    </a:lnTo>
                    <a:lnTo>
                      <a:pt x="70" y="58"/>
                    </a:lnTo>
                    <a:lnTo>
                      <a:pt x="70" y="55"/>
                    </a:lnTo>
                    <a:lnTo>
                      <a:pt x="67" y="55"/>
                    </a:lnTo>
                    <a:lnTo>
                      <a:pt x="65" y="52"/>
                    </a:lnTo>
                    <a:lnTo>
                      <a:pt x="56" y="49"/>
                    </a:lnTo>
                    <a:lnTo>
                      <a:pt x="50" y="46"/>
                    </a:lnTo>
                    <a:lnTo>
                      <a:pt x="48" y="46"/>
                    </a:lnTo>
                    <a:lnTo>
                      <a:pt x="42" y="43"/>
                    </a:lnTo>
                    <a:lnTo>
                      <a:pt x="39" y="43"/>
                    </a:lnTo>
                    <a:lnTo>
                      <a:pt x="36" y="40"/>
                    </a:lnTo>
                    <a:lnTo>
                      <a:pt x="33" y="40"/>
                    </a:lnTo>
                    <a:lnTo>
                      <a:pt x="31" y="37"/>
                    </a:lnTo>
                    <a:lnTo>
                      <a:pt x="28" y="34"/>
                    </a:lnTo>
                    <a:lnTo>
                      <a:pt x="25" y="34"/>
                    </a:lnTo>
                    <a:lnTo>
                      <a:pt x="22" y="32"/>
                    </a:lnTo>
                    <a:lnTo>
                      <a:pt x="22" y="34"/>
                    </a:lnTo>
                    <a:lnTo>
                      <a:pt x="22" y="32"/>
                    </a:lnTo>
                    <a:lnTo>
                      <a:pt x="22" y="29"/>
                    </a:lnTo>
                    <a:lnTo>
                      <a:pt x="19" y="29"/>
                    </a:lnTo>
                    <a:lnTo>
                      <a:pt x="22" y="32"/>
                    </a:lnTo>
                    <a:lnTo>
                      <a:pt x="22" y="34"/>
                    </a:lnTo>
                    <a:lnTo>
                      <a:pt x="22" y="32"/>
                    </a:lnTo>
                    <a:lnTo>
                      <a:pt x="22" y="37"/>
                    </a:lnTo>
                    <a:lnTo>
                      <a:pt x="22" y="34"/>
                    </a:lnTo>
                    <a:lnTo>
                      <a:pt x="22" y="37"/>
                    </a:lnTo>
                    <a:lnTo>
                      <a:pt x="25" y="34"/>
                    </a:lnTo>
                    <a:lnTo>
                      <a:pt x="28" y="34"/>
                    </a:lnTo>
                    <a:lnTo>
                      <a:pt x="31" y="32"/>
                    </a:lnTo>
                    <a:lnTo>
                      <a:pt x="33" y="32"/>
                    </a:lnTo>
                    <a:lnTo>
                      <a:pt x="36" y="32"/>
                    </a:lnTo>
                    <a:lnTo>
                      <a:pt x="45" y="29"/>
                    </a:lnTo>
                    <a:lnTo>
                      <a:pt x="53" y="26"/>
                    </a:lnTo>
                    <a:lnTo>
                      <a:pt x="56" y="26"/>
                    </a:lnTo>
                    <a:lnTo>
                      <a:pt x="59" y="26"/>
                    </a:lnTo>
                    <a:lnTo>
                      <a:pt x="65" y="23"/>
                    </a:lnTo>
                    <a:lnTo>
                      <a:pt x="62" y="23"/>
                    </a:lnTo>
                    <a:close/>
                  </a:path>
                </a:pathLst>
              </a:custGeom>
              <a:solidFill>
                <a:srgbClr val="0000FF"/>
              </a:solidFill>
              <a:ln w="9525">
                <a:solidFill>
                  <a:srgbClr val="0000FF"/>
                </a:solidFill>
                <a:prstDash val="solid"/>
                <a:round/>
                <a:headEnd/>
                <a:tailEnd/>
              </a:ln>
            </p:spPr>
            <p:txBody>
              <a:bodyPr/>
              <a:lstStyle/>
              <a:p>
                <a:endParaRPr lang="en-US"/>
              </a:p>
            </p:txBody>
          </p:sp>
          <p:sp>
            <p:nvSpPr>
              <p:cNvPr id="46" name="Freeform 97"/>
              <p:cNvSpPr>
                <a:spLocks/>
              </p:cNvSpPr>
              <p:nvPr/>
            </p:nvSpPr>
            <p:spPr bwMode="auto">
              <a:xfrm>
                <a:off x="894" y="819"/>
                <a:ext cx="73" cy="75"/>
              </a:xfrm>
              <a:custGeom>
                <a:avLst/>
                <a:gdLst>
                  <a:gd name="T0" fmla="*/ 5 w 73"/>
                  <a:gd name="T1" fmla="*/ 52 h 75"/>
                  <a:gd name="T2" fmla="*/ 2 w 73"/>
                  <a:gd name="T3" fmla="*/ 55 h 75"/>
                  <a:gd name="T4" fmla="*/ 0 w 73"/>
                  <a:gd name="T5" fmla="*/ 63 h 75"/>
                  <a:gd name="T6" fmla="*/ 2 w 73"/>
                  <a:gd name="T7" fmla="*/ 69 h 75"/>
                  <a:gd name="T8" fmla="*/ 8 w 73"/>
                  <a:gd name="T9" fmla="*/ 72 h 75"/>
                  <a:gd name="T10" fmla="*/ 14 w 73"/>
                  <a:gd name="T11" fmla="*/ 72 h 75"/>
                  <a:gd name="T12" fmla="*/ 25 w 73"/>
                  <a:gd name="T13" fmla="*/ 69 h 75"/>
                  <a:gd name="T14" fmla="*/ 33 w 73"/>
                  <a:gd name="T15" fmla="*/ 66 h 75"/>
                  <a:gd name="T16" fmla="*/ 42 w 73"/>
                  <a:gd name="T17" fmla="*/ 66 h 75"/>
                  <a:gd name="T18" fmla="*/ 45 w 73"/>
                  <a:gd name="T19" fmla="*/ 63 h 75"/>
                  <a:gd name="T20" fmla="*/ 53 w 73"/>
                  <a:gd name="T21" fmla="*/ 60 h 75"/>
                  <a:gd name="T22" fmla="*/ 62 w 73"/>
                  <a:gd name="T23" fmla="*/ 55 h 75"/>
                  <a:gd name="T24" fmla="*/ 67 w 73"/>
                  <a:gd name="T25" fmla="*/ 52 h 75"/>
                  <a:gd name="T26" fmla="*/ 67 w 73"/>
                  <a:gd name="T27" fmla="*/ 49 h 75"/>
                  <a:gd name="T28" fmla="*/ 70 w 73"/>
                  <a:gd name="T29" fmla="*/ 40 h 75"/>
                  <a:gd name="T30" fmla="*/ 70 w 73"/>
                  <a:gd name="T31" fmla="*/ 31 h 75"/>
                  <a:gd name="T32" fmla="*/ 67 w 73"/>
                  <a:gd name="T33" fmla="*/ 26 h 75"/>
                  <a:gd name="T34" fmla="*/ 67 w 73"/>
                  <a:gd name="T35" fmla="*/ 26 h 75"/>
                  <a:gd name="T36" fmla="*/ 64 w 73"/>
                  <a:gd name="T37" fmla="*/ 23 h 75"/>
                  <a:gd name="T38" fmla="*/ 59 w 73"/>
                  <a:gd name="T39" fmla="*/ 17 h 75"/>
                  <a:gd name="T40" fmla="*/ 53 w 73"/>
                  <a:gd name="T41" fmla="*/ 14 h 75"/>
                  <a:gd name="T42" fmla="*/ 45 w 73"/>
                  <a:gd name="T43" fmla="*/ 11 h 75"/>
                  <a:gd name="T44" fmla="*/ 42 w 73"/>
                  <a:gd name="T45" fmla="*/ 8 h 75"/>
                  <a:gd name="T46" fmla="*/ 36 w 73"/>
                  <a:gd name="T47" fmla="*/ 8 h 75"/>
                  <a:gd name="T48" fmla="*/ 28 w 73"/>
                  <a:gd name="T49" fmla="*/ 6 h 75"/>
                  <a:gd name="T50" fmla="*/ 22 w 73"/>
                  <a:gd name="T51" fmla="*/ 3 h 75"/>
                  <a:gd name="T52" fmla="*/ 8 w 73"/>
                  <a:gd name="T53" fmla="*/ 0 h 75"/>
                  <a:gd name="T54" fmla="*/ 2 w 73"/>
                  <a:gd name="T55" fmla="*/ 3 h 75"/>
                  <a:gd name="T56" fmla="*/ 0 w 73"/>
                  <a:gd name="T57" fmla="*/ 8 h 75"/>
                  <a:gd name="T58" fmla="*/ 2 w 73"/>
                  <a:gd name="T59" fmla="*/ 17 h 75"/>
                  <a:gd name="T60" fmla="*/ 5 w 73"/>
                  <a:gd name="T61" fmla="*/ 23 h 75"/>
                  <a:gd name="T62" fmla="*/ 8 w 73"/>
                  <a:gd name="T63" fmla="*/ 23 h 75"/>
                  <a:gd name="T64" fmla="*/ 14 w 73"/>
                  <a:gd name="T65" fmla="*/ 26 h 75"/>
                  <a:gd name="T66" fmla="*/ 22 w 73"/>
                  <a:gd name="T67" fmla="*/ 29 h 75"/>
                  <a:gd name="T68" fmla="*/ 28 w 73"/>
                  <a:gd name="T69" fmla="*/ 31 h 75"/>
                  <a:gd name="T70" fmla="*/ 33 w 73"/>
                  <a:gd name="T71" fmla="*/ 31 h 75"/>
                  <a:gd name="T72" fmla="*/ 39 w 73"/>
                  <a:gd name="T73" fmla="*/ 34 h 75"/>
                  <a:gd name="T74" fmla="*/ 45 w 73"/>
                  <a:gd name="T75" fmla="*/ 37 h 75"/>
                  <a:gd name="T76" fmla="*/ 48 w 73"/>
                  <a:gd name="T77" fmla="*/ 40 h 75"/>
                  <a:gd name="T78" fmla="*/ 48 w 73"/>
                  <a:gd name="T79" fmla="*/ 40 h 75"/>
                  <a:gd name="T80" fmla="*/ 50 w 73"/>
                  <a:gd name="T81" fmla="*/ 43 h 75"/>
                  <a:gd name="T82" fmla="*/ 48 w 73"/>
                  <a:gd name="T83" fmla="*/ 40 h 75"/>
                  <a:gd name="T84" fmla="*/ 48 w 73"/>
                  <a:gd name="T85" fmla="*/ 37 h 75"/>
                  <a:gd name="T86" fmla="*/ 48 w 73"/>
                  <a:gd name="T87" fmla="*/ 34 h 75"/>
                  <a:gd name="T88" fmla="*/ 48 w 73"/>
                  <a:gd name="T89" fmla="*/ 34 h 75"/>
                  <a:gd name="T90" fmla="*/ 39 w 73"/>
                  <a:gd name="T91" fmla="*/ 40 h 75"/>
                  <a:gd name="T92" fmla="*/ 33 w 73"/>
                  <a:gd name="T93" fmla="*/ 43 h 75"/>
                  <a:gd name="T94" fmla="*/ 25 w 73"/>
                  <a:gd name="T95" fmla="*/ 46 h 75"/>
                  <a:gd name="T96" fmla="*/ 19 w 73"/>
                  <a:gd name="T97" fmla="*/ 46 h 75"/>
                  <a:gd name="T98" fmla="*/ 8 w 73"/>
                  <a:gd name="T99" fmla="*/ 49 h 75"/>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w 73"/>
                  <a:gd name="T151" fmla="*/ 0 h 75"/>
                  <a:gd name="T152" fmla="*/ 73 w 73"/>
                  <a:gd name="T153" fmla="*/ 75 h 75"/>
                </a:gdLst>
                <a:ahLst/>
                <a:cxnLst>
                  <a:cxn ang="T100">
                    <a:pos x="T0" y="T1"/>
                  </a:cxn>
                  <a:cxn ang="T101">
                    <a:pos x="T2" y="T3"/>
                  </a:cxn>
                  <a:cxn ang="T102">
                    <a:pos x="T4" y="T5"/>
                  </a:cxn>
                  <a:cxn ang="T103">
                    <a:pos x="T6" y="T7"/>
                  </a:cxn>
                  <a:cxn ang="T104">
                    <a:pos x="T8" y="T9"/>
                  </a:cxn>
                  <a:cxn ang="T105">
                    <a:pos x="T10" y="T11"/>
                  </a:cxn>
                  <a:cxn ang="T106">
                    <a:pos x="T12" y="T13"/>
                  </a:cxn>
                  <a:cxn ang="T107">
                    <a:pos x="T14" y="T15"/>
                  </a:cxn>
                  <a:cxn ang="T108">
                    <a:pos x="T16" y="T17"/>
                  </a:cxn>
                  <a:cxn ang="T109">
                    <a:pos x="T18" y="T19"/>
                  </a:cxn>
                  <a:cxn ang="T110">
                    <a:pos x="T20" y="T21"/>
                  </a:cxn>
                  <a:cxn ang="T111">
                    <a:pos x="T22" y="T23"/>
                  </a:cxn>
                  <a:cxn ang="T112">
                    <a:pos x="T24" y="T25"/>
                  </a:cxn>
                  <a:cxn ang="T113">
                    <a:pos x="T26" y="T27"/>
                  </a:cxn>
                  <a:cxn ang="T114">
                    <a:pos x="T28" y="T29"/>
                  </a:cxn>
                  <a:cxn ang="T115">
                    <a:pos x="T30" y="T31"/>
                  </a:cxn>
                  <a:cxn ang="T116">
                    <a:pos x="T32" y="T33"/>
                  </a:cxn>
                  <a:cxn ang="T117">
                    <a:pos x="T34" y="T35"/>
                  </a:cxn>
                  <a:cxn ang="T118">
                    <a:pos x="T36" y="T37"/>
                  </a:cxn>
                  <a:cxn ang="T119">
                    <a:pos x="T38" y="T39"/>
                  </a:cxn>
                  <a:cxn ang="T120">
                    <a:pos x="T40" y="T41"/>
                  </a:cxn>
                  <a:cxn ang="T121">
                    <a:pos x="T42" y="T43"/>
                  </a:cxn>
                  <a:cxn ang="T122">
                    <a:pos x="T44" y="T45"/>
                  </a:cxn>
                  <a:cxn ang="T123">
                    <a:pos x="T46" y="T47"/>
                  </a:cxn>
                  <a:cxn ang="T124">
                    <a:pos x="T48" y="T49"/>
                  </a:cxn>
                  <a:cxn ang="T125">
                    <a:pos x="T50" y="T51"/>
                  </a:cxn>
                  <a:cxn ang="T126">
                    <a:pos x="T52" y="T53"/>
                  </a:cxn>
                  <a:cxn ang="T127">
                    <a:pos x="T54" y="T55"/>
                  </a:cxn>
                  <a:cxn ang="T128">
                    <a:pos x="T56" y="T57"/>
                  </a:cxn>
                  <a:cxn ang="T129">
                    <a:pos x="T58" y="T59"/>
                  </a:cxn>
                  <a:cxn ang="T130">
                    <a:pos x="T60" y="T61"/>
                  </a:cxn>
                  <a:cxn ang="T131">
                    <a:pos x="T62" y="T63"/>
                  </a:cxn>
                  <a:cxn ang="T132">
                    <a:pos x="T64" y="T65"/>
                  </a:cxn>
                  <a:cxn ang="T133">
                    <a:pos x="T66" y="T67"/>
                  </a:cxn>
                  <a:cxn ang="T134">
                    <a:pos x="T68" y="T69"/>
                  </a:cxn>
                  <a:cxn ang="T135">
                    <a:pos x="T70" y="T71"/>
                  </a:cxn>
                  <a:cxn ang="T136">
                    <a:pos x="T72" y="T73"/>
                  </a:cxn>
                  <a:cxn ang="T137">
                    <a:pos x="T74" y="T75"/>
                  </a:cxn>
                  <a:cxn ang="T138">
                    <a:pos x="T76" y="T77"/>
                  </a:cxn>
                  <a:cxn ang="T139">
                    <a:pos x="T78" y="T79"/>
                  </a:cxn>
                  <a:cxn ang="T140">
                    <a:pos x="T80" y="T81"/>
                  </a:cxn>
                  <a:cxn ang="T141">
                    <a:pos x="T82" y="T83"/>
                  </a:cxn>
                  <a:cxn ang="T142">
                    <a:pos x="T84" y="T85"/>
                  </a:cxn>
                  <a:cxn ang="T143">
                    <a:pos x="T86" y="T87"/>
                  </a:cxn>
                  <a:cxn ang="T144">
                    <a:pos x="T88" y="T89"/>
                  </a:cxn>
                  <a:cxn ang="T145">
                    <a:pos x="T90" y="T91"/>
                  </a:cxn>
                  <a:cxn ang="T146">
                    <a:pos x="T92" y="T93"/>
                  </a:cxn>
                  <a:cxn ang="T147">
                    <a:pos x="T94" y="T95"/>
                  </a:cxn>
                  <a:cxn ang="T148">
                    <a:pos x="T96" y="T97"/>
                  </a:cxn>
                  <a:cxn ang="T149">
                    <a:pos x="T98" y="T99"/>
                  </a:cxn>
                </a:cxnLst>
                <a:rect l="T150" t="T151" r="T152" b="T153"/>
                <a:pathLst>
                  <a:path w="73" h="75">
                    <a:moveTo>
                      <a:pt x="8" y="49"/>
                    </a:moveTo>
                    <a:lnTo>
                      <a:pt x="5" y="52"/>
                    </a:lnTo>
                    <a:lnTo>
                      <a:pt x="2" y="52"/>
                    </a:lnTo>
                    <a:lnTo>
                      <a:pt x="2" y="55"/>
                    </a:lnTo>
                    <a:lnTo>
                      <a:pt x="0" y="57"/>
                    </a:lnTo>
                    <a:lnTo>
                      <a:pt x="0" y="63"/>
                    </a:lnTo>
                    <a:lnTo>
                      <a:pt x="2" y="66"/>
                    </a:lnTo>
                    <a:lnTo>
                      <a:pt x="2" y="69"/>
                    </a:lnTo>
                    <a:lnTo>
                      <a:pt x="5" y="72"/>
                    </a:lnTo>
                    <a:lnTo>
                      <a:pt x="8" y="72"/>
                    </a:lnTo>
                    <a:lnTo>
                      <a:pt x="11" y="75"/>
                    </a:lnTo>
                    <a:lnTo>
                      <a:pt x="14" y="72"/>
                    </a:lnTo>
                    <a:lnTo>
                      <a:pt x="19" y="72"/>
                    </a:lnTo>
                    <a:lnTo>
                      <a:pt x="25" y="69"/>
                    </a:lnTo>
                    <a:lnTo>
                      <a:pt x="31" y="69"/>
                    </a:lnTo>
                    <a:lnTo>
                      <a:pt x="33" y="66"/>
                    </a:lnTo>
                    <a:lnTo>
                      <a:pt x="39" y="66"/>
                    </a:lnTo>
                    <a:lnTo>
                      <a:pt x="42" y="66"/>
                    </a:lnTo>
                    <a:lnTo>
                      <a:pt x="45" y="63"/>
                    </a:lnTo>
                    <a:lnTo>
                      <a:pt x="50" y="63"/>
                    </a:lnTo>
                    <a:lnTo>
                      <a:pt x="53" y="60"/>
                    </a:lnTo>
                    <a:lnTo>
                      <a:pt x="56" y="60"/>
                    </a:lnTo>
                    <a:lnTo>
                      <a:pt x="62" y="55"/>
                    </a:lnTo>
                    <a:lnTo>
                      <a:pt x="64" y="55"/>
                    </a:lnTo>
                    <a:lnTo>
                      <a:pt x="67" y="52"/>
                    </a:lnTo>
                    <a:lnTo>
                      <a:pt x="67" y="49"/>
                    </a:lnTo>
                    <a:lnTo>
                      <a:pt x="70" y="43"/>
                    </a:lnTo>
                    <a:lnTo>
                      <a:pt x="70" y="40"/>
                    </a:lnTo>
                    <a:lnTo>
                      <a:pt x="73" y="37"/>
                    </a:lnTo>
                    <a:lnTo>
                      <a:pt x="70" y="31"/>
                    </a:lnTo>
                    <a:lnTo>
                      <a:pt x="70" y="34"/>
                    </a:lnTo>
                    <a:lnTo>
                      <a:pt x="67" y="26"/>
                    </a:lnTo>
                    <a:lnTo>
                      <a:pt x="64" y="26"/>
                    </a:lnTo>
                    <a:lnTo>
                      <a:pt x="67" y="26"/>
                    </a:lnTo>
                    <a:lnTo>
                      <a:pt x="64" y="23"/>
                    </a:lnTo>
                    <a:lnTo>
                      <a:pt x="62" y="23"/>
                    </a:lnTo>
                    <a:lnTo>
                      <a:pt x="59" y="17"/>
                    </a:lnTo>
                    <a:lnTo>
                      <a:pt x="56" y="17"/>
                    </a:lnTo>
                    <a:lnTo>
                      <a:pt x="53" y="14"/>
                    </a:lnTo>
                    <a:lnTo>
                      <a:pt x="50" y="11"/>
                    </a:lnTo>
                    <a:lnTo>
                      <a:pt x="45" y="11"/>
                    </a:lnTo>
                    <a:lnTo>
                      <a:pt x="42" y="8"/>
                    </a:lnTo>
                    <a:lnTo>
                      <a:pt x="39" y="8"/>
                    </a:lnTo>
                    <a:lnTo>
                      <a:pt x="36" y="8"/>
                    </a:lnTo>
                    <a:lnTo>
                      <a:pt x="31" y="6"/>
                    </a:lnTo>
                    <a:lnTo>
                      <a:pt x="28" y="6"/>
                    </a:lnTo>
                    <a:lnTo>
                      <a:pt x="25" y="3"/>
                    </a:lnTo>
                    <a:lnTo>
                      <a:pt x="22" y="3"/>
                    </a:lnTo>
                    <a:lnTo>
                      <a:pt x="19" y="0"/>
                    </a:lnTo>
                    <a:lnTo>
                      <a:pt x="8" y="0"/>
                    </a:lnTo>
                    <a:lnTo>
                      <a:pt x="5" y="3"/>
                    </a:lnTo>
                    <a:lnTo>
                      <a:pt x="2" y="3"/>
                    </a:lnTo>
                    <a:lnTo>
                      <a:pt x="2" y="6"/>
                    </a:lnTo>
                    <a:lnTo>
                      <a:pt x="0" y="8"/>
                    </a:lnTo>
                    <a:lnTo>
                      <a:pt x="0" y="14"/>
                    </a:lnTo>
                    <a:lnTo>
                      <a:pt x="2" y="17"/>
                    </a:lnTo>
                    <a:lnTo>
                      <a:pt x="2" y="20"/>
                    </a:lnTo>
                    <a:lnTo>
                      <a:pt x="5" y="23"/>
                    </a:lnTo>
                    <a:lnTo>
                      <a:pt x="8" y="23"/>
                    </a:lnTo>
                    <a:lnTo>
                      <a:pt x="14" y="26"/>
                    </a:lnTo>
                    <a:lnTo>
                      <a:pt x="17" y="26"/>
                    </a:lnTo>
                    <a:lnTo>
                      <a:pt x="22" y="29"/>
                    </a:lnTo>
                    <a:lnTo>
                      <a:pt x="25" y="29"/>
                    </a:lnTo>
                    <a:lnTo>
                      <a:pt x="28" y="31"/>
                    </a:lnTo>
                    <a:lnTo>
                      <a:pt x="31" y="31"/>
                    </a:lnTo>
                    <a:lnTo>
                      <a:pt x="33" y="31"/>
                    </a:lnTo>
                    <a:lnTo>
                      <a:pt x="33" y="34"/>
                    </a:lnTo>
                    <a:lnTo>
                      <a:pt x="39" y="34"/>
                    </a:lnTo>
                    <a:lnTo>
                      <a:pt x="42" y="37"/>
                    </a:lnTo>
                    <a:lnTo>
                      <a:pt x="45" y="37"/>
                    </a:lnTo>
                    <a:lnTo>
                      <a:pt x="48" y="40"/>
                    </a:lnTo>
                    <a:lnTo>
                      <a:pt x="50" y="46"/>
                    </a:lnTo>
                    <a:lnTo>
                      <a:pt x="50" y="43"/>
                    </a:lnTo>
                    <a:lnTo>
                      <a:pt x="48" y="37"/>
                    </a:lnTo>
                    <a:lnTo>
                      <a:pt x="48" y="40"/>
                    </a:lnTo>
                    <a:lnTo>
                      <a:pt x="48" y="34"/>
                    </a:lnTo>
                    <a:lnTo>
                      <a:pt x="48" y="37"/>
                    </a:lnTo>
                    <a:lnTo>
                      <a:pt x="48" y="34"/>
                    </a:lnTo>
                    <a:lnTo>
                      <a:pt x="45" y="37"/>
                    </a:lnTo>
                    <a:lnTo>
                      <a:pt x="39" y="40"/>
                    </a:lnTo>
                    <a:lnTo>
                      <a:pt x="33" y="43"/>
                    </a:lnTo>
                    <a:lnTo>
                      <a:pt x="28" y="43"/>
                    </a:lnTo>
                    <a:lnTo>
                      <a:pt x="25" y="46"/>
                    </a:lnTo>
                    <a:lnTo>
                      <a:pt x="22" y="46"/>
                    </a:lnTo>
                    <a:lnTo>
                      <a:pt x="19" y="46"/>
                    </a:lnTo>
                    <a:lnTo>
                      <a:pt x="14" y="49"/>
                    </a:lnTo>
                    <a:lnTo>
                      <a:pt x="8" y="49"/>
                    </a:lnTo>
                    <a:close/>
                  </a:path>
                </a:pathLst>
              </a:custGeom>
              <a:solidFill>
                <a:srgbClr val="0000FF"/>
              </a:solidFill>
              <a:ln w="9525">
                <a:solidFill>
                  <a:srgbClr val="0000FF"/>
                </a:solidFill>
                <a:prstDash val="solid"/>
                <a:round/>
                <a:headEnd/>
                <a:tailEnd/>
              </a:ln>
            </p:spPr>
            <p:txBody>
              <a:bodyPr/>
              <a:lstStyle/>
              <a:p>
                <a:endParaRPr lang="en-US"/>
              </a:p>
            </p:txBody>
          </p:sp>
          <p:sp>
            <p:nvSpPr>
              <p:cNvPr id="47" name="Freeform 98"/>
              <p:cNvSpPr>
                <a:spLocks/>
              </p:cNvSpPr>
              <p:nvPr/>
            </p:nvSpPr>
            <p:spPr bwMode="auto">
              <a:xfrm>
                <a:off x="896" y="718"/>
                <a:ext cx="74" cy="75"/>
              </a:xfrm>
              <a:custGeom>
                <a:avLst/>
                <a:gdLst>
                  <a:gd name="T0" fmla="*/ 6 w 74"/>
                  <a:gd name="T1" fmla="*/ 49 h 75"/>
                  <a:gd name="T2" fmla="*/ 0 w 74"/>
                  <a:gd name="T3" fmla="*/ 58 h 75"/>
                  <a:gd name="T4" fmla="*/ 6 w 74"/>
                  <a:gd name="T5" fmla="*/ 72 h 75"/>
                  <a:gd name="T6" fmla="*/ 12 w 74"/>
                  <a:gd name="T7" fmla="*/ 75 h 75"/>
                  <a:gd name="T8" fmla="*/ 20 w 74"/>
                  <a:gd name="T9" fmla="*/ 72 h 75"/>
                  <a:gd name="T10" fmla="*/ 29 w 74"/>
                  <a:gd name="T11" fmla="*/ 69 h 75"/>
                  <a:gd name="T12" fmla="*/ 37 w 74"/>
                  <a:gd name="T13" fmla="*/ 66 h 75"/>
                  <a:gd name="T14" fmla="*/ 43 w 74"/>
                  <a:gd name="T15" fmla="*/ 66 h 75"/>
                  <a:gd name="T16" fmla="*/ 57 w 74"/>
                  <a:gd name="T17" fmla="*/ 58 h 75"/>
                  <a:gd name="T18" fmla="*/ 65 w 74"/>
                  <a:gd name="T19" fmla="*/ 55 h 75"/>
                  <a:gd name="T20" fmla="*/ 68 w 74"/>
                  <a:gd name="T21" fmla="*/ 52 h 75"/>
                  <a:gd name="T22" fmla="*/ 71 w 74"/>
                  <a:gd name="T23" fmla="*/ 43 h 75"/>
                  <a:gd name="T24" fmla="*/ 74 w 74"/>
                  <a:gd name="T25" fmla="*/ 37 h 75"/>
                  <a:gd name="T26" fmla="*/ 71 w 74"/>
                  <a:gd name="T27" fmla="*/ 32 h 75"/>
                  <a:gd name="T28" fmla="*/ 60 w 74"/>
                  <a:gd name="T29" fmla="*/ 17 h 75"/>
                  <a:gd name="T30" fmla="*/ 54 w 74"/>
                  <a:gd name="T31" fmla="*/ 14 h 75"/>
                  <a:gd name="T32" fmla="*/ 48 w 74"/>
                  <a:gd name="T33" fmla="*/ 11 h 75"/>
                  <a:gd name="T34" fmla="*/ 46 w 74"/>
                  <a:gd name="T35" fmla="*/ 9 h 75"/>
                  <a:gd name="T36" fmla="*/ 40 w 74"/>
                  <a:gd name="T37" fmla="*/ 6 h 75"/>
                  <a:gd name="T38" fmla="*/ 31 w 74"/>
                  <a:gd name="T39" fmla="*/ 6 h 75"/>
                  <a:gd name="T40" fmla="*/ 26 w 74"/>
                  <a:gd name="T41" fmla="*/ 3 h 75"/>
                  <a:gd name="T42" fmla="*/ 20 w 74"/>
                  <a:gd name="T43" fmla="*/ 0 h 75"/>
                  <a:gd name="T44" fmla="*/ 15 w 74"/>
                  <a:gd name="T45" fmla="*/ 0 h 75"/>
                  <a:gd name="T46" fmla="*/ 6 w 74"/>
                  <a:gd name="T47" fmla="*/ 0 h 75"/>
                  <a:gd name="T48" fmla="*/ 0 w 74"/>
                  <a:gd name="T49" fmla="*/ 14 h 75"/>
                  <a:gd name="T50" fmla="*/ 3 w 74"/>
                  <a:gd name="T51" fmla="*/ 17 h 75"/>
                  <a:gd name="T52" fmla="*/ 9 w 74"/>
                  <a:gd name="T53" fmla="*/ 20 h 75"/>
                  <a:gd name="T54" fmla="*/ 15 w 74"/>
                  <a:gd name="T55" fmla="*/ 23 h 75"/>
                  <a:gd name="T56" fmla="*/ 17 w 74"/>
                  <a:gd name="T57" fmla="*/ 26 h 75"/>
                  <a:gd name="T58" fmla="*/ 26 w 74"/>
                  <a:gd name="T59" fmla="*/ 29 h 75"/>
                  <a:gd name="T60" fmla="*/ 31 w 74"/>
                  <a:gd name="T61" fmla="*/ 29 h 75"/>
                  <a:gd name="T62" fmla="*/ 37 w 74"/>
                  <a:gd name="T63" fmla="*/ 32 h 75"/>
                  <a:gd name="T64" fmla="*/ 43 w 74"/>
                  <a:gd name="T65" fmla="*/ 34 h 75"/>
                  <a:gd name="T66" fmla="*/ 48 w 74"/>
                  <a:gd name="T67" fmla="*/ 40 h 75"/>
                  <a:gd name="T68" fmla="*/ 48 w 74"/>
                  <a:gd name="T69" fmla="*/ 37 h 75"/>
                  <a:gd name="T70" fmla="*/ 48 w 74"/>
                  <a:gd name="T71" fmla="*/ 37 h 75"/>
                  <a:gd name="T72" fmla="*/ 48 w 74"/>
                  <a:gd name="T73" fmla="*/ 34 h 75"/>
                  <a:gd name="T74" fmla="*/ 48 w 74"/>
                  <a:gd name="T75" fmla="*/ 34 h 75"/>
                  <a:gd name="T76" fmla="*/ 48 w 74"/>
                  <a:gd name="T77" fmla="*/ 34 h 75"/>
                  <a:gd name="T78" fmla="*/ 46 w 74"/>
                  <a:gd name="T79" fmla="*/ 37 h 75"/>
                  <a:gd name="T80" fmla="*/ 34 w 74"/>
                  <a:gd name="T81" fmla="*/ 43 h 75"/>
                  <a:gd name="T82" fmla="*/ 26 w 74"/>
                  <a:gd name="T83" fmla="*/ 46 h 75"/>
                  <a:gd name="T84" fmla="*/ 20 w 74"/>
                  <a:gd name="T85" fmla="*/ 46 h 75"/>
                  <a:gd name="T86" fmla="*/ 15 w 74"/>
                  <a:gd name="T87" fmla="*/ 46 h 75"/>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w 74"/>
                  <a:gd name="T133" fmla="*/ 0 h 75"/>
                  <a:gd name="T134" fmla="*/ 74 w 74"/>
                  <a:gd name="T135" fmla="*/ 75 h 75"/>
                </a:gdLst>
                <a:ahLst/>
                <a:cxnLst>
                  <a:cxn ang="T88">
                    <a:pos x="T0" y="T1"/>
                  </a:cxn>
                  <a:cxn ang="T89">
                    <a:pos x="T2" y="T3"/>
                  </a:cxn>
                  <a:cxn ang="T90">
                    <a:pos x="T4" y="T5"/>
                  </a:cxn>
                  <a:cxn ang="T91">
                    <a:pos x="T6" y="T7"/>
                  </a:cxn>
                  <a:cxn ang="T92">
                    <a:pos x="T8" y="T9"/>
                  </a:cxn>
                  <a:cxn ang="T93">
                    <a:pos x="T10" y="T11"/>
                  </a:cxn>
                  <a:cxn ang="T94">
                    <a:pos x="T12" y="T13"/>
                  </a:cxn>
                  <a:cxn ang="T95">
                    <a:pos x="T14" y="T15"/>
                  </a:cxn>
                  <a:cxn ang="T96">
                    <a:pos x="T16" y="T17"/>
                  </a:cxn>
                  <a:cxn ang="T97">
                    <a:pos x="T18" y="T19"/>
                  </a:cxn>
                  <a:cxn ang="T98">
                    <a:pos x="T20" y="T21"/>
                  </a:cxn>
                  <a:cxn ang="T99">
                    <a:pos x="T22" y="T23"/>
                  </a:cxn>
                  <a:cxn ang="T100">
                    <a:pos x="T24" y="T25"/>
                  </a:cxn>
                  <a:cxn ang="T101">
                    <a:pos x="T26" y="T27"/>
                  </a:cxn>
                  <a:cxn ang="T102">
                    <a:pos x="T28" y="T29"/>
                  </a:cxn>
                  <a:cxn ang="T103">
                    <a:pos x="T30" y="T31"/>
                  </a:cxn>
                  <a:cxn ang="T104">
                    <a:pos x="T32" y="T33"/>
                  </a:cxn>
                  <a:cxn ang="T105">
                    <a:pos x="T34" y="T35"/>
                  </a:cxn>
                  <a:cxn ang="T106">
                    <a:pos x="T36" y="T37"/>
                  </a:cxn>
                  <a:cxn ang="T107">
                    <a:pos x="T38" y="T39"/>
                  </a:cxn>
                  <a:cxn ang="T108">
                    <a:pos x="T40" y="T41"/>
                  </a:cxn>
                  <a:cxn ang="T109">
                    <a:pos x="T42" y="T43"/>
                  </a:cxn>
                  <a:cxn ang="T110">
                    <a:pos x="T44" y="T45"/>
                  </a:cxn>
                  <a:cxn ang="T111">
                    <a:pos x="T46" y="T47"/>
                  </a:cxn>
                  <a:cxn ang="T112">
                    <a:pos x="T48" y="T49"/>
                  </a:cxn>
                  <a:cxn ang="T113">
                    <a:pos x="T50" y="T51"/>
                  </a:cxn>
                  <a:cxn ang="T114">
                    <a:pos x="T52" y="T53"/>
                  </a:cxn>
                  <a:cxn ang="T115">
                    <a:pos x="T54" y="T55"/>
                  </a:cxn>
                  <a:cxn ang="T116">
                    <a:pos x="T56" y="T57"/>
                  </a:cxn>
                  <a:cxn ang="T117">
                    <a:pos x="T58" y="T59"/>
                  </a:cxn>
                  <a:cxn ang="T118">
                    <a:pos x="T60" y="T61"/>
                  </a:cxn>
                  <a:cxn ang="T119">
                    <a:pos x="T62" y="T63"/>
                  </a:cxn>
                  <a:cxn ang="T120">
                    <a:pos x="T64" y="T65"/>
                  </a:cxn>
                  <a:cxn ang="T121">
                    <a:pos x="T66" y="T67"/>
                  </a:cxn>
                  <a:cxn ang="T122">
                    <a:pos x="T68" y="T69"/>
                  </a:cxn>
                  <a:cxn ang="T123">
                    <a:pos x="T70" y="T71"/>
                  </a:cxn>
                  <a:cxn ang="T124">
                    <a:pos x="T72" y="T73"/>
                  </a:cxn>
                  <a:cxn ang="T125">
                    <a:pos x="T74" y="T75"/>
                  </a:cxn>
                  <a:cxn ang="T126">
                    <a:pos x="T76" y="T77"/>
                  </a:cxn>
                  <a:cxn ang="T127">
                    <a:pos x="T78" y="T79"/>
                  </a:cxn>
                  <a:cxn ang="T128">
                    <a:pos x="T80" y="T81"/>
                  </a:cxn>
                  <a:cxn ang="T129">
                    <a:pos x="T82" y="T83"/>
                  </a:cxn>
                  <a:cxn ang="T130">
                    <a:pos x="T84" y="T85"/>
                  </a:cxn>
                  <a:cxn ang="T131">
                    <a:pos x="T86" y="T87"/>
                  </a:cxn>
                </a:cxnLst>
                <a:rect l="T132" t="T133" r="T134" b="T135"/>
                <a:pathLst>
                  <a:path w="74" h="75">
                    <a:moveTo>
                      <a:pt x="12" y="49"/>
                    </a:moveTo>
                    <a:lnTo>
                      <a:pt x="6" y="49"/>
                    </a:lnTo>
                    <a:lnTo>
                      <a:pt x="3" y="55"/>
                    </a:lnTo>
                    <a:lnTo>
                      <a:pt x="0" y="58"/>
                    </a:lnTo>
                    <a:lnTo>
                      <a:pt x="0" y="66"/>
                    </a:lnTo>
                    <a:lnTo>
                      <a:pt x="6" y="72"/>
                    </a:lnTo>
                    <a:lnTo>
                      <a:pt x="9" y="72"/>
                    </a:lnTo>
                    <a:lnTo>
                      <a:pt x="12" y="75"/>
                    </a:lnTo>
                    <a:lnTo>
                      <a:pt x="15" y="72"/>
                    </a:lnTo>
                    <a:lnTo>
                      <a:pt x="20" y="72"/>
                    </a:lnTo>
                    <a:lnTo>
                      <a:pt x="26" y="72"/>
                    </a:lnTo>
                    <a:lnTo>
                      <a:pt x="29" y="69"/>
                    </a:lnTo>
                    <a:lnTo>
                      <a:pt x="31" y="69"/>
                    </a:lnTo>
                    <a:lnTo>
                      <a:pt x="37" y="66"/>
                    </a:lnTo>
                    <a:lnTo>
                      <a:pt x="40" y="66"/>
                    </a:lnTo>
                    <a:lnTo>
                      <a:pt x="43" y="66"/>
                    </a:lnTo>
                    <a:lnTo>
                      <a:pt x="51" y="63"/>
                    </a:lnTo>
                    <a:lnTo>
                      <a:pt x="57" y="58"/>
                    </a:lnTo>
                    <a:lnTo>
                      <a:pt x="62" y="55"/>
                    </a:lnTo>
                    <a:lnTo>
                      <a:pt x="65" y="55"/>
                    </a:lnTo>
                    <a:lnTo>
                      <a:pt x="68" y="52"/>
                    </a:lnTo>
                    <a:lnTo>
                      <a:pt x="68" y="49"/>
                    </a:lnTo>
                    <a:lnTo>
                      <a:pt x="71" y="43"/>
                    </a:lnTo>
                    <a:lnTo>
                      <a:pt x="71" y="40"/>
                    </a:lnTo>
                    <a:lnTo>
                      <a:pt x="74" y="37"/>
                    </a:lnTo>
                    <a:lnTo>
                      <a:pt x="71" y="34"/>
                    </a:lnTo>
                    <a:lnTo>
                      <a:pt x="71" y="32"/>
                    </a:lnTo>
                    <a:lnTo>
                      <a:pt x="68" y="26"/>
                    </a:lnTo>
                    <a:lnTo>
                      <a:pt x="60" y="17"/>
                    </a:lnTo>
                    <a:lnTo>
                      <a:pt x="57" y="14"/>
                    </a:lnTo>
                    <a:lnTo>
                      <a:pt x="54" y="14"/>
                    </a:lnTo>
                    <a:lnTo>
                      <a:pt x="51" y="11"/>
                    </a:lnTo>
                    <a:lnTo>
                      <a:pt x="48" y="11"/>
                    </a:lnTo>
                    <a:lnTo>
                      <a:pt x="46" y="9"/>
                    </a:lnTo>
                    <a:lnTo>
                      <a:pt x="43" y="9"/>
                    </a:lnTo>
                    <a:lnTo>
                      <a:pt x="40" y="6"/>
                    </a:lnTo>
                    <a:lnTo>
                      <a:pt x="37" y="6"/>
                    </a:lnTo>
                    <a:lnTo>
                      <a:pt x="31" y="6"/>
                    </a:lnTo>
                    <a:lnTo>
                      <a:pt x="29" y="3"/>
                    </a:lnTo>
                    <a:lnTo>
                      <a:pt x="26" y="3"/>
                    </a:lnTo>
                    <a:lnTo>
                      <a:pt x="23" y="3"/>
                    </a:lnTo>
                    <a:lnTo>
                      <a:pt x="20" y="0"/>
                    </a:lnTo>
                    <a:lnTo>
                      <a:pt x="17" y="0"/>
                    </a:lnTo>
                    <a:lnTo>
                      <a:pt x="15" y="0"/>
                    </a:lnTo>
                    <a:lnTo>
                      <a:pt x="12" y="0"/>
                    </a:lnTo>
                    <a:lnTo>
                      <a:pt x="6" y="0"/>
                    </a:lnTo>
                    <a:lnTo>
                      <a:pt x="0" y="6"/>
                    </a:lnTo>
                    <a:lnTo>
                      <a:pt x="0" y="14"/>
                    </a:lnTo>
                    <a:lnTo>
                      <a:pt x="3" y="17"/>
                    </a:lnTo>
                    <a:lnTo>
                      <a:pt x="6" y="20"/>
                    </a:lnTo>
                    <a:lnTo>
                      <a:pt x="9" y="20"/>
                    </a:lnTo>
                    <a:lnTo>
                      <a:pt x="12" y="20"/>
                    </a:lnTo>
                    <a:lnTo>
                      <a:pt x="15" y="23"/>
                    </a:lnTo>
                    <a:lnTo>
                      <a:pt x="17" y="26"/>
                    </a:lnTo>
                    <a:lnTo>
                      <a:pt x="23" y="26"/>
                    </a:lnTo>
                    <a:lnTo>
                      <a:pt x="26" y="29"/>
                    </a:lnTo>
                    <a:lnTo>
                      <a:pt x="29" y="29"/>
                    </a:lnTo>
                    <a:lnTo>
                      <a:pt x="31" y="29"/>
                    </a:lnTo>
                    <a:lnTo>
                      <a:pt x="34" y="32"/>
                    </a:lnTo>
                    <a:lnTo>
                      <a:pt x="37" y="32"/>
                    </a:lnTo>
                    <a:lnTo>
                      <a:pt x="40" y="32"/>
                    </a:lnTo>
                    <a:lnTo>
                      <a:pt x="43" y="34"/>
                    </a:lnTo>
                    <a:lnTo>
                      <a:pt x="48" y="40"/>
                    </a:lnTo>
                    <a:lnTo>
                      <a:pt x="48" y="37"/>
                    </a:lnTo>
                    <a:lnTo>
                      <a:pt x="48" y="40"/>
                    </a:lnTo>
                    <a:lnTo>
                      <a:pt x="48" y="37"/>
                    </a:lnTo>
                    <a:lnTo>
                      <a:pt x="48" y="40"/>
                    </a:lnTo>
                    <a:lnTo>
                      <a:pt x="48" y="34"/>
                    </a:lnTo>
                    <a:lnTo>
                      <a:pt x="48" y="37"/>
                    </a:lnTo>
                    <a:lnTo>
                      <a:pt x="48" y="34"/>
                    </a:lnTo>
                    <a:lnTo>
                      <a:pt x="46" y="37"/>
                    </a:lnTo>
                    <a:lnTo>
                      <a:pt x="40" y="40"/>
                    </a:lnTo>
                    <a:lnTo>
                      <a:pt x="34" y="43"/>
                    </a:lnTo>
                    <a:lnTo>
                      <a:pt x="29" y="43"/>
                    </a:lnTo>
                    <a:lnTo>
                      <a:pt x="26" y="46"/>
                    </a:lnTo>
                    <a:lnTo>
                      <a:pt x="23" y="46"/>
                    </a:lnTo>
                    <a:lnTo>
                      <a:pt x="20" y="46"/>
                    </a:lnTo>
                    <a:lnTo>
                      <a:pt x="17" y="46"/>
                    </a:lnTo>
                    <a:lnTo>
                      <a:pt x="15" y="46"/>
                    </a:lnTo>
                    <a:lnTo>
                      <a:pt x="12" y="49"/>
                    </a:lnTo>
                    <a:close/>
                  </a:path>
                </a:pathLst>
              </a:custGeom>
              <a:solidFill>
                <a:srgbClr val="0000FF"/>
              </a:solidFill>
              <a:ln w="9525">
                <a:solidFill>
                  <a:srgbClr val="0000FF"/>
                </a:solidFill>
                <a:prstDash val="solid"/>
                <a:round/>
                <a:headEnd/>
                <a:tailEnd/>
              </a:ln>
            </p:spPr>
            <p:txBody>
              <a:bodyPr/>
              <a:lstStyle/>
              <a:p>
                <a:endParaRPr lang="en-US"/>
              </a:p>
            </p:txBody>
          </p:sp>
          <p:sp>
            <p:nvSpPr>
              <p:cNvPr id="48" name="Freeform 99"/>
              <p:cNvSpPr>
                <a:spLocks/>
              </p:cNvSpPr>
              <p:nvPr/>
            </p:nvSpPr>
            <p:spPr bwMode="auto">
              <a:xfrm>
                <a:off x="894" y="1090"/>
                <a:ext cx="25" cy="121"/>
              </a:xfrm>
              <a:custGeom>
                <a:avLst/>
                <a:gdLst>
                  <a:gd name="T0" fmla="*/ 25 w 25"/>
                  <a:gd name="T1" fmla="*/ 11 h 121"/>
                  <a:gd name="T2" fmla="*/ 22 w 25"/>
                  <a:gd name="T3" fmla="*/ 8 h 121"/>
                  <a:gd name="T4" fmla="*/ 22 w 25"/>
                  <a:gd name="T5" fmla="*/ 5 h 121"/>
                  <a:gd name="T6" fmla="*/ 19 w 25"/>
                  <a:gd name="T7" fmla="*/ 0 h 121"/>
                  <a:gd name="T8" fmla="*/ 17 w 25"/>
                  <a:gd name="T9" fmla="*/ 0 h 121"/>
                  <a:gd name="T10" fmla="*/ 8 w 25"/>
                  <a:gd name="T11" fmla="*/ 0 h 121"/>
                  <a:gd name="T12" fmla="*/ 5 w 25"/>
                  <a:gd name="T13" fmla="*/ 0 h 121"/>
                  <a:gd name="T14" fmla="*/ 2 w 25"/>
                  <a:gd name="T15" fmla="*/ 3 h 121"/>
                  <a:gd name="T16" fmla="*/ 2 w 25"/>
                  <a:gd name="T17" fmla="*/ 5 h 121"/>
                  <a:gd name="T18" fmla="*/ 0 w 25"/>
                  <a:gd name="T19" fmla="*/ 8 h 121"/>
                  <a:gd name="T20" fmla="*/ 0 w 25"/>
                  <a:gd name="T21" fmla="*/ 112 h 121"/>
                  <a:gd name="T22" fmla="*/ 2 w 25"/>
                  <a:gd name="T23" fmla="*/ 115 h 121"/>
                  <a:gd name="T24" fmla="*/ 5 w 25"/>
                  <a:gd name="T25" fmla="*/ 121 h 121"/>
                  <a:gd name="T26" fmla="*/ 8 w 25"/>
                  <a:gd name="T27" fmla="*/ 121 h 121"/>
                  <a:gd name="T28" fmla="*/ 14 w 25"/>
                  <a:gd name="T29" fmla="*/ 121 h 121"/>
                  <a:gd name="T30" fmla="*/ 17 w 25"/>
                  <a:gd name="T31" fmla="*/ 121 h 121"/>
                  <a:gd name="T32" fmla="*/ 19 w 25"/>
                  <a:gd name="T33" fmla="*/ 121 h 121"/>
                  <a:gd name="T34" fmla="*/ 19 w 25"/>
                  <a:gd name="T35" fmla="*/ 118 h 121"/>
                  <a:gd name="T36" fmla="*/ 22 w 25"/>
                  <a:gd name="T37" fmla="*/ 115 h 121"/>
                  <a:gd name="T38" fmla="*/ 22 w 25"/>
                  <a:gd name="T39" fmla="*/ 112 h 121"/>
                  <a:gd name="T40" fmla="*/ 25 w 25"/>
                  <a:gd name="T41" fmla="*/ 109 h 121"/>
                  <a:gd name="T42" fmla="*/ 25 w 25"/>
                  <a:gd name="T43" fmla="*/ 11 h 121"/>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w 25"/>
                  <a:gd name="T67" fmla="*/ 0 h 121"/>
                  <a:gd name="T68" fmla="*/ 25 w 25"/>
                  <a:gd name="T69" fmla="*/ 121 h 121"/>
                </a:gdLst>
                <a:ahLst/>
                <a:cxnLst>
                  <a:cxn ang="T44">
                    <a:pos x="T0" y="T1"/>
                  </a:cxn>
                  <a:cxn ang="T45">
                    <a:pos x="T2" y="T3"/>
                  </a:cxn>
                  <a:cxn ang="T46">
                    <a:pos x="T4" y="T5"/>
                  </a:cxn>
                  <a:cxn ang="T47">
                    <a:pos x="T6" y="T7"/>
                  </a:cxn>
                  <a:cxn ang="T48">
                    <a:pos x="T8" y="T9"/>
                  </a:cxn>
                  <a:cxn ang="T49">
                    <a:pos x="T10" y="T11"/>
                  </a:cxn>
                  <a:cxn ang="T50">
                    <a:pos x="T12" y="T13"/>
                  </a:cxn>
                  <a:cxn ang="T51">
                    <a:pos x="T14" y="T15"/>
                  </a:cxn>
                  <a:cxn ang="T52">
                    <a:pos x="T16" y="T17"/>
                  </a:cxn>
                  <a:cxn ang="T53">
                    <a:pos x="T18" y="T19"/>
                  </a:cxn>
                  <a:cxn ang="T54">
                    <a:pos x="T20" y="T21"/>
                  </a:cxn>
                  <a:cxn ang="T55">
                    <a:pos x="T22" y="T23"/>
                  </a:cxn>
                  <a:cxn ang="T56">
                    <a:pos x="T24" y="T25"/>
                  </a:cxn>
                  <a:cxn ang="T57">
                    <a:pos x="T26" y="T27"/>
                  </a:cxn>
                  <a:cxn ang="T58">
                    <a:pos x="T28" y="T29"/>
                  </a:cxn>
                  <a:cxn ang="T59">
                    <a:pos x="T30" y="T31"/>
                  </a:cxn>
                  <a:cxn ang="T60">
                    <a:pos x="T32" y="T33"/>
                  </a:cxn>
                  <a:cxn ang="T61">
                    <a:pos x="T34" y="T35"/>
                  </a:cxn>
                  <a:cxn ang="T62">
                    <a:pos x="T36" y="T37"/>
                  </a:cxn>
                  <a:cxn ang="T63">
                    <a:pos x="T38" y="T39"/>
                  </a:cxn>
                  <a:cxn ang="T64">
                    <a:pos x="T40" y="T41"/>
                  </a:cxn>
                  <a:cxn ang="T65">
                    <a:pos x="T42" y="T43"/>
                  </a:cxn>
                </a:cxnLst>
                <a:rect l="T66" t="T67" r="T68" b="T69"/>
                <a:pathLst>
                  <a:path w="25" h="121">
                    <a:moveTo>
                      <a:pt x="25" y="11"/>
                    </a:moveTo>
                    <a:lnTo>
                      <a:pt x="22" y="8"/>
                    </a:lnTo>
                    <a:lnTo>
                      <a:pt x="22" y="5"/>
                    </a:lnTo>
                    <a:lnTo>
                      <a:pt x="19" y="0"/>
                    </a:lnTo>
                    <a:lnTo>
                      <a:pt x="17" y="0"/>
                    </a:lnTo>
                    <a:lnTo>
                      <a:pt x="8" y="0"/>
                    </a:lnTo>
                    <a:lnTo>
                      <a:pt x="5" y="0"/>
                    </a:lnTo>
                    <a:lnTo>
                      <a:pt x="2" y="3"/>
                    </a:lnTo>
                    <a:lnTo>
                      <a:pt x="2" y="5"/>
                    </a:lnTo>
                    <a:lnTo>
                      <a:pt x="0" y="8"/>
                    </a:lnTo>
                    <a:lnTo>
                      <a:pt x="0" y="112"/>
                    </a:lnTo>
                    <a:lnTo>
                      <a:pt x="2" y="115"/>
                    </a:lnTo>
                    <a:lnTo>
                      <a:pt x="5" y="121"/>
                    </a:lnTo>
                    <a:lnTo>
                      <a:pt x="8" y="121"/>
                    </a:lnTo>
                    <a:lnTo>
                      <a:pt x="14" y="121"/>
                    </a:lnTo>
                    <a:lnTo>
                      <a:pt x="17" y="121"/>
                    </a:lnTo>
                    <a:lnTo>
                      <a:pt x="19" y="121"/>
                    </a:lnTo>
                    <a:lnTo>
                      <a:pt x="19" y="118"/>
                    </a:lnTo>
                    <a:lnTo>
                      <a:pt x="22" y="115"/>
                    </a:lnTo>
                    <a:lnTo>
                      <a:pt x="22" y="112"/>
                    </a:lnTo>
                    <a:lnTo>
                      <a:pt x="25" y="109"/>
                    </a:lnTo>
                    <a:lnTo>
                      <a:pt x="25" y="11"/>
                    </a:lnTo>
                    <a:close/>
                  </a:path>
                </a:pathLst>
              </a:custGeom>
              <a:solidFill>
                <a:srgbClr val="0000FF"/>
              </a:solidFill>
              <a:ln w="9525">
                <a:solidFill>
                  <a:srgbClr val="0000FF"/>
                </a:solidFill>
                <a:prstDash val="solid"/>
                <a:round/>
                <a:headEnd/>
                <a:tailEnd/>
              </a:ln>
            </p:spPr>
            <p:txBody>
              <a:bodyPr/>
              <a:lstStyle/>
              <a:p>
                <a:endParaRPr lang="en-US"/>
              </a:p>
            </p:txBody>
          </p:sp>
          <p:sp>
            <p:nvSpPr>
              <p:cNvPr id="49" name="Freeform 100"/>
              <p:cNvSpPr>
                <a:spLocks/>
              </p:cNvSpPr>
              <p:nvPr/>
            </p:nvSpPr>
            <p:spPr bwMode="auto">
              <a:xfrm>
                <a:off x="820" y="1072"/>
                <a:ext cx="172" cy="191"/>
              </a:xfrm>
              <a:custGeom>
                <a:avLst/>
                <a:gdLst>
                  <a:gd name="T0" fmla="*/ 150 w 172"/>
                  <a:gd name="T1" fmla="*/ 0 h 191"/>
                  <a:gd name="T2" fmla="*/ 74 w 172"/>
                  <a:gd name="T3" fmla="*/ 156 h 191"/>
                  <a:gd name="T4" fmla="*/ 96 w 172"/>
                  <a:gd name="T5" fmla="*/ 156 h 191"/>
                  <a:gd name="T6" fmla="*/ 23 w 172"/>
                  <a:gd name="T7" fmla="*/ 0 h 191"/>
                  <a:gd name="T8" fmla="*/ 0 w 172"/>
                  <a:gd name="T9" fmla="*/ 12 h 191"/>
                  <a:gd name="T10" fmla="*/ 88 w 172"/>
                  <a:gd name="T11" fmla="*/ 191 h 191"/>
                  <a:gd name="T12" fmla="*/ 172 w 172"/>
                  <a:gd name="T13" fmla="*/ 12 h 191"/>
                  <a:gd name="T14" fmla="*/ 150 w 172"/>
                  <a:gd name="T15" fmla="*/ 0 h 191"/>
                  <a:gd name="T16" fmla="*/ 0 60000 65536"/>
                  <a:gd name="T17" fmla="*/ 0 60000 65536"/>
                  <a:gd name="T18" fmla="*/ 0 60000 65536"/>
                  <a:gd name="T19" fmla="*/ 0 60000 65536"/>
                  <a:gd name="T20" fmla="*/ 0 60000 65536"/>
                  <a:gd name="T21" fmla="*/ 0 60000 65536"/>
                  <a:gd name="T22" fmla="*/ 0 60000 65536"/>
                  <a:gd name="T23" fmla="*/ 0 60000 65536"/>
                  <a:gd name="T24" fmla="*/ 0 w 172"/>
                  <a:gd name="T25" fmla="*/ 0 h 191"/>
                  <a:gd name="T26" fmla="*/ 172 w 172"/>
                  <a:gd name="T27" fmla="*/ 191 h 191"/>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172" h="191">
                    <a:moveTo>
                      <a:pt x="150" y="0"/>
                    </a:moveTo>
                    <a:lnTo>
                      <a:pt x="74" y="156"/>
                    </a:lnTo>
                    <a:lnTo>
                      <a:pt x="96" y="156"/>
                    </a:lnTo>
                    <a:lnTo>
                      <a:pt x="23" y="0"/>
                    </a:lnTo>
                    <a:lnTo>
                      <a:pt x="0" y="12"/>
                    </a:lnTo>
                    <a:lnTo>
                      <a:pt x="88" y="191"/>
                    </a:lnTo>
                    <a:lnTo>
                      <a:pt x="172" y="12"/>
                    </a:lnTo>
                    <a:lnTo>
                      <a:pt x="150" y="0"/>
                    </a:lnTo>
                    <a:close/>
                  </a:path>
                </a:pathLst>
              </a:custGeom>
              <a:solidFill>
                <a:srgbClr val="0000FF"/>
              </a:solidFill>
              <a:ln w="9525">
                <a:solidFill>
                  <a:srgbClr val="0000FF"/>
                </a:solidFill>
                <a:prstDash val="solid"/>
                <a:round/>
                <a:headEnd/>
                <a:tailEnd/>
              </a:ln>
            </p:spPr>
            <p:txBody>
              <a:bodyPr/>
              <a:lstStyle/>
              <a:p>
                <a:endParaRPr lang="en-US"/>
              </a:p>
            </p:txBody>
          </p:sp>
          <p:sp>
            <p:nvSpPr>
              <p:cNvPr id="50" name="Freeform 101"/>
              <p:cNvSpPr>
                <a:spLocks/>
              </p:cNvSpPr>
              <p:nvPr/>
            </p:nvSpPr>
            <p:spPr bwMode="auto">
              <a:xfrm>
                <a:off x="848" y="969"/>
                <a:ext cx="68" cy="72"/>
              </a:xfrm>
              <a:custGeom>
                <a:avLst/>
                <a:gdLst>
                  <a:gd name="T0" fmla="*/ 60 w 68"/>
                  <a:gd name="T1" fmla="*/ 23 h 72"/>
                  <a:gd name="T2" fmla="*/ 65 w 68"/>
                  <a:gd name="T3" fmla="*/ 20 h 72"/>
                  <a:gd name="T4" fmla="*/ 68 w 68"/>
                  <a:gd name="T5" fmla="*/ 11 h 72"/>
                  <a:gd name="T6" fmla="*/ 65 w 68"/>
                  <a:gd name="T7" fmla="*/ 5 h 72"/>
                  <a:gd name="T8" fmla="*/ 63 w 68"/>
                  <a:gd name="T9" fmla="*/ 2 h 72"/>
                  <a:gd name="T10" fmla="*/ 48 w 68"/>
                  <a:gd name="T11" fmla="*/ 0 h 72"/>
                  <a:gd name="T12" fmla="*/ 43 w 68"/>
                  <a:gd name="T13" fmla="*/ 2 h 72"/>
                  <a:gd name="T14" fmla="*/ 34 w 68"/>
                  <a:gd name="T15" fmla="*/ 2 h 72"/>
                  <a:gd name="T16" fmla="*/ 31 w 68"/>
                  <a:gd name="T17" fmla="*/ 5 h 72"/>
                  <a:gd name="T18" fmla="*/ 26 w 68"/>
                  <a:gd name="T19" fmla="*/ 8 h 72"/>
                  <a:gd name="T20" fmla="*/ 20 w 68"/>
                  <a:gd name="T21" fmla="*/ 8 h 72"/>
                  <a:gd name="T22" fmla="*/ 17 w 68"/>
                  <a:gd name="T23" fmla="*/ 11 h 72"/>
                  <a:gd name="T24" fmla="*/ 15 w 68"/>
                  <a:gd name="T25" fmla="*/ 14 h 72"/>
                  <a:gd name="T26" fmla="*/ 3 w 68"/>
                  <a:gd name="T27" fmla="*/ 23 h 72"/>
                  <a:gd name="T28" fmla="*/ 0 w 68"/>
                  <a:gd name="T29" fmla="*/ 34 h 72"/>
                  <a:gd name="T30" fmla="*/ 0 w 68"/>
                  <a:gd name="T31" fmla="*/ 34 h 72"/>
                  <a:gd name="T32" fmla="*/ 0 w 68"/>
                  <a:gd name="T33" fmla="*/ 37 h 72"/>
                  <a:gd name="T34" fmla="*/ 3 w 68"/>
                  <a:gd name="T35" fmla="*/ 46 h 72"/>
                  <a:gd name="T36" fmla="*/ 6 w 68"/>
                  <a:gd name="T37" fmla="*/ 49 h 72"/>
                  <a:gd name="T38" fmla="*/ 12 w 68"/>
                  <a:gd name="T39" fmla="*/ 51 h 72"/>
                  <a:gd name="T40" fmla="*/ 15 w 68"/>
                  <a:gd name="T41" fmla="*/ 54 h 72"/>
                  <a:gd name="T42" fmla="*/ 17 w 68"/>
                  <a:gd name="T43" fmla="*/ 57 h 72"/>
                  <a:gd name="T44" fmla="*/ 26 w 68"/>
                  <a:gd name="T45" fmla="*/ 60 h 72"/>
                  <a:gd name="T46" fmla="*/ 29 w 68"/>
                  <a:gd name="T47" fmla="*/ 63 h 72"/>
                  <a:gd name="T48" fmla="*/ 34 w 68"/>
                  <a:gd name="T49" fmla="*/ 63 h 72"/>
                  <a:gd name="T50" fmla="*/ 40 w 68"/>
                  <a:gd name="T51" fmla="*/ 69 h 72"/>
                  <a:gd name="T52" fmla="*/ 46 w 68"/>
                  <a:gd name="T53" fmla="*/ 69 h 72"/>
                  <a:gd name="T54" fmla="*/ 48 w 68"/>
                  <a:gd name="T55" fmla="*/ 72 h 72"/>
                  <a:gd name="T56" fmla="*/ 54 w 68"/>
                  <a:gd name="T57" fmla="*/ 72 h 72"/>
                  <a:gd name="T58" fmla="*/ 60 w 68"/>
                  <a:gd name="T59" fmla="*/ 72 h 72"/>
                  <a:gd name="T60" fmla="*/ 65 w 68"/>
                  <a:gd name="T61" fmla="*/ 66 h 72"/>
                  <a:gd name="T62" fmla="*/ 68 w 68"/>
                  <a:gd name="T63" fmla="*/ 60 h 72"/>
                  <a:gd name="T64" fmla="*/ 65 w 68"/>
                  <a:gd name="T65" fmla="*/ 54 h 72"/>
                  <a:gd name="T66" fmla="*/ 60 w 68"/>
                  <a:gd name="T67" fmla="*/ 49 h 72"/>
                  <a:gd name="T68" fmla="*/ 57 w 68"/>
                  <a:gd name="T69" fmla="*/ 46 h 72"/>
                  <a:gd name="T70" fmla="*/ 51 w 68"/>
                  <a:gd name="T71" fmla="*/ 46 h 72"/>
                  <a:gd name="T72" fmla="*/ 48 w 68"/>
                  <a:gd name="T73" fmla="*/ 43 h 72"/>
                  <a:gd name="T74" fmla="*/ 43 w 68"/>
                  <a:gd name="T75" fmla="*/ 40 h 72"/>
                  <a:gd name="T76" fmla="*/ 37 w 68"/>
                  <a:gd name="T77" fmla="*/ 37 h 72"/>
                  <a:gd name="T78" fmla="*/ 31 w 68"/>
                  <a:gd name="T79" fmla="*/ 34 h 72"/>
                  <a:gd name="T80" fmla="*/ 29 w 68"/>
                  <a:gd name="T81" fmla="*/ 34 h 72"/>
                  <a:gd name="T82" fmla="*/ 26 w 68"/>
                  <a:gd name="T83" fmla="*/ 31 h 72"/>
                  <a:gd name="T84" fmla="*/ 26 w 68"/>
                  <a:gd name="T85" fmla="*/ 34 h 72"/>
                  <a:gd name="T86" fmla="*/ 26 w 68"/>
                  <a:gd name="T87" fmla="*/ 34 h 72"/>
                  <a:gd name="T88" fmla="*/ 23 w 68"/>
                  <a:gd name="T89" fmla="*/ 34 h 72"/>
                  <a:gd name="T90" fmla="*/ 26 w 68"/>
                  <a:gd name="T91" fmla="*/ 34 h 72"/>
                  <a:gd name="T92" fmla="*/ 29 w 68"/>
                  <a:gd name="T93" fmla="*/ 31 h 72"/>
                  <a:gd name="T94" fmla="*/ 29 w 68"/>
                  <a:gd name="T95" fmla="*/ 31 h 72"/>
                  <a:gd name="T96" fmla="*/ 29 w 68"/>
                  <a:gd name="T97" fmla="*/ 31 h 72"/>
                  <a:gd name="T98" fmla="*/ 34 w 68"/>
                  <a:gd name="T99" fmla="*/ 28 h 72"/>
                  <a:gd name="T100" fmla="*/ 40 w 68"/>
                  <a:gd name="T101" fmla="*/ 28 h 72"/>
                  <a:gd name="T102" fmla="*/ 46 w 68"/>
                  <a:gd name="T103" fmla="*/ 26 h 72"/>
                  <a:gd name="T104" fmla="*/ 48 w 68"/>
                  <a:gd name="T105" fmla="*/ 26 h 72"/>
                  <a:gd name="T106" fmla="*/ 57 w 68"/>
                  <a:gd name="T107" fmla="*/ 23 h 72"/>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w 68"/>
                  <a:gd name="T163" fmla="*/ 0 h 72"/>
                  <a:gd name="T164" fmla="*/ 68 w 68"/>
                  <a:gd name="T165" fmla="*/ 72 h 72"/>
                </a:gdLst>
                <a:ahLst/>
                <a:cxnLst>
                  <a:cxn ang="T108">
                    <a:pos x="T0" y="T1"/>
                  </a:cxn>
                  <a:cxn ang="T109">
                    <a:pos x="T2" y="T3"/>
                  </a:cxn>
                  <a:cxn ang="T110">
                    <a:pos x="T4" y="T5"/>
                  </a:cxn>
                  <a:cxn ang="T111">
                    <a:pos x="T6" y="T7"/>
                  </a:cxn>
                  <a:cxn ang="T112">
                    <a:pos x="T8" y="T9"/>
                  </a:cxn>
                  <a:cxn ang="T113">
                    <a:pos x="T10" y="T11"/>
                  </a:cxn>
                  <a:cxn ang="T114">
                    <a:pos x="T12" y="T13"/>
                  </a:cxn>
                  <a:cxn ang="T115">
                    <a:pos x="T14" y="T15"/>
                  </a:cxn>
                  <a:cxn ang="T116">
                    <a:pos x="T16" y="T17"/>
                  </a:cxn>
                  <a:cxn ang="T117">
                    <a:pos x="T18" y="T19"/>
                  </a:cxn>
                  <a:cxn ang="T118">
                    <a:pos x="T20" y="T21"/>
                  </a:cxn>
                  <a:cxn ang="T119">
                    <a:pos x="T22" y="T23"/>
                  </a:cxn>
                  <a:cxn ang="T120">
                    <a:pos x="T24" y="T25"/>
                  </a:cxn>
                  <a:cxn ang="T121">
                    <a:pos x="T26" y="T27"/>
                  </a:cxn>
                  <a:cxn ang="T122">
                    <a:pos x="T28" y="T29"/>
                  </a:cxn>
                  <a:cxn ang="T123">
                    <a:pos x="T30" y="T31"/>
                  </a:cxn>
                  <a:cxn ang="T124">
                    <a:pos x="T32" y="T33"/>
                  </a:cxn>
                  <a:cxn ang="T125">
                    <a:pos x="T34" y="T35"/>
                  </a:cxn>
                  <a:cxn ang="T126">
                    <a:pos x="T36" y="T37"/>
                  </a:cxn>
                  <a:cxn ang="T127">
                    <a:pos x="T38" y="T39"/>
                  </a:cxn>
                  <a:cxn ang="T128">
                    <a:pos x="T40" y="T41"/>
                  </a:cxn>
                  <a:cxn ang="T129">
                    <a:pos x="T42" y="T43"/>
                  </a:cxn>
                  <a:cxn ang="T130">
                    <a:pos x="T44" y="T45"/>
                  </a:cxn>
                  <a:cxn ang="T131">
                    <a:pos x="T46" y="T47"/>
                  </a:cxn>
                  <a:cxn ang="T132">
                    <a:pos x="T48" y="T49"/>
                  </a:cxn>
                  <a:cxn ang="T133">
                    <a:pos x="T50" y="T51"/>
                  </a:cxn>
                  <a:cxn ang="T134">
                    <a:pos x="T52" y="T53"/>
                  </a:cxn>
                  <a:cxn ang="T135">
                    <a:pos x="T54" y="T55"/>
                  </a:cxn>
                  <a:cxn ang="T136">
                    <a:pos x="T56" y="T57"/>
                  </a:cxn>
                  <a:cxn ang="T137">
                    <a:pos x="T58" y="T59"/>
                  </a:cxn>
                  <a:cxn ang="T138">
                    <a:pos x="T60" y="T61"/>
                  </a:cxn>
                  <a:cxn ang="T139">
                    <a:pos x="T62" y="T63"/>
                  </a:cxn>
                  <a:cxn ang="T140">
                    <a:pos x="T64" y="T65"/>
                  </a:cxn>
                  <a:cxn ang="T141">
                    <a:pos x="T66" y="T67"/>
                  </a:cxn>
                  <a:cxn ang="T142">
                    <a:pos x="T68" y="T69"/>
                  </a:cxn>
                  <a:cxn ang="T143">
                    <a:pos x="T70" y="T71"/>
                  </a:cxn>
                  <a:cxn ang="T144">
                    <a:pos x="T72" y="T73"/>
                  </a:cxn>
                  <a:cxn ang="T145">
                    <a:pos x="T74" y="T75"/>
                  </a:cxn>
                  <a:cxn ang="T146">
                    <a:pos x="T76" y="T77"/>
                  </a:cxn>
                  <a:cxn ang="T147">
                    <a:pos x="T78" y="T79"/>
                  </a:cxn>
                  <a:cxn ang="T148">
                    <a:pos x="T80" y="T81"/>
                  </a:cxn>
                  <a:cxn ang="T149">
                    <a:pos x="T82" y="T83"/>
                  </a:cxn>
                  <a:cxn ang="T150">
                    <a:pos x="T84" y="T85"/>
                  </a:cxn>
                  <a:cxn ang="T151">
                    <a:pos x="T86" y="T87"/>
                  </a:cxn>
                  <a:cxn ang="T152">
                    <a:pos x="T88" y="T89"/>
                  </a:cxn>
                  <a:cxn ang="T153">
                    <a:pos x="T90" y="T91"/>
                  </a:cxn>
                  <a:cxn ang="T154">
                    <a:pos x="T92" y="T93"/>
                  </a:cxn>
                  <a:cxn ang="T155">
                    <a:pos x="T94" y="T95"/>
                  </a:cxn>
                  <a:cxn ang="T156">
                    <a:pos x="T96" y="T97"/>
                  </a:cxn>
                  <a:cxn ang="T157">
                    <a:pos x="T98" y="T99"/>
                  </a:cxn>
                  <a:cxn ang="T158">
                    <a:pos x="T100" y="T101"/>
                  </a:cxn>
                  <a:cxn ang="T159">
                    <a:pos x="T102" y="T103"/>
                  </a:cxn>
                  <a:cxn ang="T160">
                    <a:pos x="T104" y="T105"/>
                  </a:cxn>
                  <a:cxn ang="T161">
                    <a:pos x="T106" y="T107"/>
                  </a:cxn>
                </a:cxnLst>
                <a:rect l="T162" t="T163" r="T164" b="T165"/>
                <a:pathLst>
                  <a:path w="68" h="72">
                    <a:moveTo>
                      <a:pt x="57" y="23"/>
                    </a:moveTo>
                    <a:lnTo>
                      <a:pt x="60" y="23"/>
                    </a:lnTo>
                    <a:lnTo>
                      <a:pt x="63" y="23"/>
                    </a:lnTo>
                    <a:lnTo>
                      <a:pt x="65" y="20"/>
                    </a:lnTo>
                    <a:lnTo>
                      <a:pt x="65" y="14"/>
                    </a:lnTo>
                    <a:lnTo>
                      <a:pt x="68" y="11"/>
                    </a:lnTo>
                    <a:lnTo>
                      <a:pt x="65" y="8"/>
                    </a:lnTo>
                    <a:lnTo>
                      <a:pt x="65" y="5"/>
                    </a:lnTo>
                    <a:lnTo>
                      <a:pt x="65" y="2"/>
                    </a:lnTo>
                    <a:lnTo>
                      <a:pt x="63" y="2"/>
                    </a:lnTo>
                    <a:lnTo>
                      <a:pt x="60" y="0"/>
                    </a:lnTo>
                    <a:lnTo>
                      <a:pt x="48" y="0"/>
                    </a:lnTo>
                    <a:lnTo>
                      <a:pt x="46" y="2"/>
                    </a:lnTo>
                    <a:lnTo>
                      <a:pt x="43" y="2"/>
                    </a:lnTo>
                    <a:lnTo>
                      <a:pt x="40" y="2"/>
                    </a:lnTo>
                    <a:lnTo>
                      <a:pt x="34" y="2"/>
                    </a:lnTo>
                    <a:lnTo>
                      <a:pt x="34" y="5"/>
                    </a:lnTo>
                    <a:lnTo>
                      <a:pt x="31" y="5"/>
                    </a:lnTo>
                    <a:lnTo>
                      <a:pt x="26" y="5"/>
                    </a:lnTo>
                    <a:lnTo>
                      <a:pt x="26" y="8"/>
                    </a:lnTo>
                    <a:lnTo>
                      <a:pt x="23" y="8"/>
                    </a:lnTo>
                    <a:lnTo>
                      <a:pt x="20" y="8"/>
                    </a:lnTo>
                    <a:lnTo>
                      <a:pt x="20" y="11"/>
                    </a:lnTo>
                    <a:lnTo>
                      <a:pt x="17" y="11"/>
                    </a:lnTo>
                    <a:lnTo>
                      <a:pt x="15" y="11"/>
                    </a:lnTo>
                    <a:lnTo>
                      <a:pt x="15" y="14"/>
                    </a:lnTo>
                    <a:lnTo>
                      <a:pt x="12" y="14"/>
                    </a:lnTo>
                    <a:lnTo>
                      <a:pt x="3" y="23"/>
                    </a:lnTo>
                    <a:lnTo>
                      <a:pt x="0" y="26"/>
                    </a:lnTo>
                    <a:lnTo>
                      <a:pt x="0" y="34"/>
                    </a:lnTo>
                    <a:lnTo>
                      <a:pt x="0" y="31"/>
                    </a:lnTo>
                    <a:lnTo>
                      <a:pt x="0" y="34"/>
                    </a:lnTo>
                    <a:lnTo>
                      <a:pt x="0" y="37"/>
                    </a:lnTo>
                    <a:lnTo>
                      <a:pt x="3" y="40"/>
                    </a:lnTo>
                    <a:lnTo>
                      <a:pt x="3" y="46"/>
                    </a:lnTo>
                    <a:lnTo>
                      <a:pt x="6" y="46"/>
                    </a:lnTo>
                    <a:lnTo>
                      <a:pt x="6" y="49"/>
                    </a:lnTo>
                    <a:lnTo>
                      <a:pt x="9" y="51"/>
                    </a:lnTo>
                    <a:lnTo>
                      <a:pt x="12" y="51"/>
                    </a:lnTo>
                    <a:lnTo>
                      <a:pt x="15" y="51"/>
                    </a:lnTo>
                    <a:lnTo>
                      <a:pt x="15" y="54"/>
                    </a:lnTo>
                    <a:lnTo>
                      <a:pt x="17" y="54"/>
                    </a:lnTo>
                    <a:lnTo>
                      <a:pt x="17" y="57"/>
                    </a:lnTo>
                    <a:lnTo>
                      <a:pt x="20" y="57"/>
                    </a:lnTo>
                    <a:lnTo>
                      <a:pt x="26" y="60"/>
                    </a:lnTo>
                    <a:lnTo>
                      <a:pt x="29" y="63"/>
                    </a:lnTo>
                    <a:lnTo>
                      <a:pt x="34" y="63"/>
                    </a:lnTo>
                    <a:lnTo>
                      <a:pt x="37" y="66"/>
                    </a:lnTo>
                    <a:lnTo>
                      <a:pt x="40" y="69"/>
                    </a:lnTo>
                    <a:lnTo>
                      <a:pt x="43" y="69"/>
                    </a:lnTo>
                    <a:lnTo>
                      <a:pt x="46" y="69"/>
                    </a:lnTo>
                    <a:lnTo>
                      <a:pt x="48" y="69"/>
                    </a:lnTo>
                    <a:lnTo>
                      <a:pt x="48" y="72"/>
                    </a:lnTo>
                    <a:lnTo>
                      <a:pt x="51" y="72"/>
                    </a:lnTo>
                    <a:lnTo>
                      <a:pt x="54" y="72"/>
                    </a:lnTo>
                    <a:lnTo>
                      <a:pt x="57" y="72"/>
                    </a:lnTo>
                    <a:lnTo>
                      <a:pt x="60" y="72"/>
                    </a:lnTo>
                    <a:lnTo>
                      <a:pt x="63" y="69"/>
                    </a:lnTo>
                    <a:lnTo>
                      <a:pt x="65" y="66"/>
                    </a:lnTo>
                    <a:lnTo>
                      <a:pt x="65" y="63"/>
                    </a:lnTo>
                    <a:lnTo>
                      <a:pt x="68" y="60"/>
                    </a:lnTo>
                    <a:lnTo>
                      <a:pt x="68" y="57"/>
                    </a:lnTo>
                    <a:lnTo>
                      <a:pt x="65" y="54"/>
                    </a:lnTo>
                    <a:lnTo>
                      <a:pt x="63" y="49"/>
                    </a:lnTo>
                    <a:lnTo>
                      <a:pt x="60" y="49"/>
                    </a:lnTo>
                    <a:lnTo>
                      <a:pt x="57" y="46"/>
                    </a:lnTo>
                    <a:lnTo>
                      <a:pt x="54" y="46"/>
                    </a:lnTo>
                    <a:lnTo>
                      <a:pt x="51" y="46"/>
                    </a:lnTo>
                    <a:lnTo>
                      <a:pt x="48" y="46"/>
                    </a:lnTo>
                    <a:lnTo>
                      <a:pt x="48" y="43"/>
                    </a:lnTo>
                    <a:lnTo>
                      <a:pt x="46" y="40"/>
                    </a:lnTo>
                    <a:lnTo>
                      <a:pt x="43" y="40"/>
                    </a:lnTo>
                    <a:lnTo>
                      <a:pt x="40" y="40"/>
                    </a:lnTo>
                    <a:lnTo>
                      <a:pt x="37" y="37"/>
                    </a:lnTo>
                    <a:lnTo>
                      <a:pt x="34" y="37"/>
                    </a:lnTo>
                    <a:lnTo>
                      <a:pt x="31" y="34"/>
                    </a:lnTo>
                    <a:lnTo>
                      <a:pt x="29" y="34"/>
                    </a:lnTo>
                    <a:lnTo>
                      <a:pt x="23" y="31"/>
                    </a:lnTo>
                    <a:lnTo>
                      <a:pt x="26" y="31"/>
                    </a:lnTo>
                    <a:lnTo>
                      <a:pt x="23" y="31"/>
                    </a:lnTo>
                    <a:lnTo>
                      <a:pt x="26" y="34"/>
                    </a:lnTo>
                    <a:lnTo>
                      <a:pt x="26" y="31"/>
                    </a:lnTo>
                    <a:lnTo>
                      <a:pt x="26" y="34"/>
                    </a:lnTo>
                    <a:lnTo>
                      <a:pt x="23" y="34"/>
                    </a:lnTo>
                    <a:lnTo>
                      <a:pt x="26" y="34"/>
                    </a:lnTo>
                    <a:lnTo>
                      <a:pt x="23" y="34"/>
                    </a:lnTo>
                    <a:lnTo>
                      <a:pt x="29" y="31"/>
                    </a:lnTo>
                    <a:lnTo>
                      <a:pt x="26" y="31"/>
                    </a:lnTo>
                    <a:lnTo>
                      <a:pt x="29" y="31"/>
                    </a:lnTo>
                    <a:lnTo>
                      <a:pt x="31" y="31"/>
                    </a:lnTo>
                    <a:lnTo>
                      <a:pt x="29" y="31"/>
                    </a:lnTo>
                    <a:lnTo>
                      <a:pt x="34" y="31"/>
                    </a:lnTo>
                    <a:lnTo>
                      <a:pt x="34" y="28"/>
                    </a:lnTo>
                    <a:lnTo>
                      <a:pt x="37" y="28"/>
                    </a:lnTo>
                    <a:lnTo>
                      <a:pt x="40" y="28"/>
                    </a:lnTo>
                    <a:lnTo>
                      <a:pt x="43" y="28"/>
                    </a:lnTo>
                    <a:lnTo>
                      <a:pt x="46" y="26"/>
                    </a:lnTo>
                    <a:lnTo>
                      <a:pt x="48" y="26"/>
                    </a:lnTo>
                    <a:lnTo>
                      <a:pt x="57" y="26"/>
                    </a:lnTo>
                    <a:lnTo>
                      <a:pt x="57" y="23"/>
                    </a:lnTo>
                    <a:close/>
                  </a:path>
                </a:pathLst>
              </a:custGeom>
              <a:solidFill>
                <a:srgbClr val="0000FF"/>
              </a:solidFill>
              <a:ln w="9525">
                <a:solidFill>
                  <a:srgbClr val="0000FF"/>
                </a:solidFill>
                <a:prstDash val="solid"/>
                <a:round/>
                <a:headEnd/>
                <a:tailEnd/>
              </a:ln>
            </p:spPr>
            <p:txBody>
              <a:bodyPr/>
              <a:lstStyle/>
              <a:p>
                <a:endParaRPr lang="en-US"/>
              </a:p>
            </p:txBody>
          </p:sp>
          <p:sp>
            <p:nvSpPr>
              <p:cNvPr id="51" name="Freeform 102"/>
              <p:cNvSpPr>
                <a:spLocks/>
              </p:cNvSpPr>
              <p:nvPr/>
            </p:nvSpPr>
            <p:spPr bwMode="auto">
              <a:xfrm>
                <a:off x="891" y="1018"/>
                <a:ext cx="70" cy="92"/>
              </a:xfrm>
              <a:custGeom>
                <a:avLst/>
                <a:gdLst>
                  <a:gd name="T0" fmla="*/ 5 w 70"/>
                  <a:gd name="T1" fmla="*/ 83 h 92"/>
                  <a:gd name="T2" fmla="*/ 11 w 70"/>
                  <a:gd name="T3" fmla="*/ 92 h 92"/>
                  <a:gd name="T4" fmla="*/ 17 w 70"/>
                  <a:gd name="T5" fmla="*/ 92 h 92"/>
                  <a:gd name="T6" fmla="*/ 22 w 70"/>
                  <a:gd name="T7" fmla="*/ 92 h 92"/>
                  <a:gd name="T8" fmla="*/ 28 w 70"/>
                  <a:gd name="T9" fmla="*/ 86 h 92"/>
                  <a:gd name="T10" fmla="*/ 28 w 70"/>
                  <a:gd name="T11" fmla="*/ 80 h 92"/>
                  <a:gd name="T12" fmla="*/ 31 w 70"/>
                  <a:gd name="T13" fmla="*/ 72 h 92"/>
                  <a:gd name="T14" fmla="*/ 36 w 70"/>
                  <a:gd name="T15" fmla="*/ 63 h 92"/>
                  <a:gd name="T16" fmla="*/ 42 w 70"/>
                  <a:gd name="T17" fmla="*/ 63 h 92"/>
                  <a:gd name="T18" fmla="*/ 45 w 70"/>
                  <a:gd name="T19" fmla="*/ 60 h 92"/>
                  <a:gd name="T20" fmla="*/ 48 w 70"/>
                  <a:gd name="T21" fmla="*/ 57 h 92"/>
                  <a:gd name="T22" fmla="*/ 53 w 70"/>
                  <a:gd name="T23" fmla="*/ 54 h 92"/>
                  <a:gd name="T24" fmla="*/ 59 w 70"/>
                  <a:gd name="T25" fmla="*/ 51 h 92"/>
                  <a:gd name="T26" fmla="*/ 62 w 70"/>
                  <a:gd name="T27" fmla="*/ 49 h 92"/>
                  <a:gd name="T28" fmla="*/ 67 w 70"/>
                  <a:gd name="T29" fmla="*/ 43 h 92"/>
                  <a:gd name="T30" fmla="*/ 70 w 70"/>
                  <a:gd name="T31" fmla="*/ 37 h 92"/>
                  <a:gd name="T32" fmla="*/ 70 w 70"/>
                  <a:gd name="T33" fmla="*/ 37 h 92"/>
                  <a:gd name="T34" fmla="*/ 67 w 70"/>
                  <a:gd name="T35" fmla="*/ 28 h 92"/>
                  <a:gd name="T36" fmla="*/ 67 w 70"/>
                  <a:gd name="T37" fmla="*/ 26 h 92"/>
                  <a:gd name="T38" fmla="*/ 65 w 70"/>
                  <a:gd name="T39" fmla="*/ 23 h 92"/>
                  <a:gd name="T40" fmla="*/ 59 w 70"/>
                  <a:gd name="T41" fmla="*/ 20 h 92"/>
                  <a:gd name="T42" fmla="*/ 53 w 70"/>
                  <a:gd name="T43" fmla="*/ 11 h 92"/>
                  <a:gd name="T44" fmla="*/ 42 w 70"/>
                  <a:gd name="T45" fmla="*/ 8 h 92"/>
                  <a:gd name="T46" fmla="*/ 39 w 70"/>
                  <a:gd name="T47" fmla="*/ 5 h 92"/>
                  <a:gd name="T48" fmla="*/ 34 w 70"/>
                  <a:gd name="T49" fmla="*/ 5 h 92"/>
                  <a:gd name="T50" fmla="*/ 28 w 70"/>
                  <a:gd name="T51" fmla="*/ 2 h 92"/>
                  <a:gd name="T52" fmla="*/ 22 w 70"/>
                  <a:gd name="T53" fmla="*/ 0 h 92"/>
                  <a:gd name="T54" fmla="*/ 14 w 70"/>
                  <a:gd name="T55" fmla="*/ 0 h 92"/>
                  <a:gd name="T56" fmla="*/ 8 w 70"/>
                  <a:gd name="T57" fmla="*/ 0 h 92"/>
                  <a:gd name="T58" fmla="*/ 3 w 70"/>
                  <a:gd name="T59" fmla="*/ 2 h 92"/>
                  <a:gd name="T60" fmla="*/ 0 w 70"/>
                  <a:gd name="T61" fmla="*/ 5 h 92"/>
                  <a:gd name="T62" fmla="*/ 3 w 70"/>
                  <a:gd name="T63" fmla="*/ 14 h 92"/>
                  <a:gd name="T64" fmla="*/ 5 w 70"/>
                  <a:gd name="T65" fmla="*/ 20 h 92"/>
                  <a:gd name="T66" fmla="*/ 8 w 70"/>
                  <a:gd name="T67" fmla="*/ 23 h 92"/>
                  <a:gd name="T68" fmla="*/ 14 w 70"/>
                  <a:gd name="T69" fmla="*/ 26 h 92"/>
                  <a:gd name="T70" fmla="*/ 20 w 70"/>
                  <a:gd name="T71" fmla="*/ 26 h 92"/>
                  <a:gd name="T72" fmla="*/ 25 w 70"/>
                  <a:gd name="T73" fmla="*/ 28 h 92"/>
                  <a:gd name="T74" fmla="*/ 31 w 70"/>
                  <a:gd name="T75" fmla="*/ 28 h 92"/>
                  <a:gd name="T76" fmla="*/ 34 w 70"/>
                  <a:gd name="T77" fmla="*/ 31 h 92"/>
                  <a:gd name="T78" fmla="*/ 39 w 70"/>
                  <a:gd name="T79" fmla="*/ 34 h 92"/>
                  <a:gd name="T80" fmla="*/ 45 w 70"/>
                  <a:gd name="T81" fmla="*/ 37 h 92"/>
                  <a:gd name="T82" fmla="*/ 45 w 70"/>
                  <a:gd name="T83" fmla="*/ 37 h 92"/>
                  <a:gd name="T84" fmla="*/ 45 w 70"/>
                  <a:gd name="T85" fmla="*/ 37 h 92"/>
                  <a:gd name="T86" fmla="*/ 48 w 70"/>
                  <a:gd name="T87" fmla="*/ 28 h 92"/>
                  <a:gd name="T88" fmla="*/ 42 w 70"/>
                  <a:gd name="T89" fmla="*/ 31 h 92"/>
                  <a:gd name="T90" fmla="*/ 36 w 70"/>
                  <a:gd name="T91" fmla="*/ 34 h 92"/>
                  <a:gd name="T92" fmla="*/ 34 w 70"/>
                  <a:gd name="T93" fmla="*/ 37 h 92"/>
                  <a:gd name="T94" fmla="*/ 31 w 70"/>
                  <a:gd name="T95" fmla="*/ 37 h 92"/>
                  <a:gd name="T96" fmla="*/ 25 w 70"/>
                  <a:gd name="T97" fmla="*/ 43 h 92"/>
                  <a:gd name="T98" fmla="*/ 17 w 70"/>
                  <a:gd name="T99" fmla="*/ 51 h 92"/>
                  <a:gd name="T100" fmla="*/ 11 w 70"/>
                  <a:gd name="T101" fmla="*/ 54 h 92"/>
                  <a:gd name="T102" fmla="*/ 8 w 70"/>
                  <a:gd name="T103" fmla="*/ 60 h 92"/>
                  <a:gd name="T104" fmla="*/ 5 w 70"/>
                  <a:gd name="T105" fmla="*/ 66 h 92"/>
                  <a:gd name="T106" fmla="*/ 5 w 70"/>
                  <a:gd name="T107" fmla="*/ 80 h 92"/>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w 70"/>
                  <a:gd name="T163" fmla="*/ 0 h 92"/>
                  <a:gd name="T164" fmla="*/ 70 w 70"/>
                  <a:gd name="T165" fmla="*/ 92 h 92"/>
                </a:gdLst>
                <a:ahLst/>
                <a:cxnLst>
                  <a:cxn ang="T108">
                    <a:pos x="T0" y="T1"/>
                  </a:cxn>
                  <a:cxn ang="T109">
                    <a:pos x="T2" y="T3"/>
                  </a:cxn>
                  <a:cxn ang="T110">
                    <a:pos x="T4" y="T5"/>
                  </a:cxn>
                  <a:cxn ang="T111">
                    <a:pos x="T6" y="T7"/>
                  </a:cxn>
                  <a:cxn ang="T112">
                    <a:pos x="T8" y="T9"/>
                  </a:cxn>
                  <a:cxn ang="T113">
                    <a:pos x="T10" y="T11"/>
                  </a:cxn>
                  <a:cxn ang="T114">
                    <a:pos x="T12" y="T13"/>
                  </a:cxn>
                  <a:cxn ang="T115">
                    <a:pos x="T14" y="T15"/>
                  </a:cxn>
                  <a:cxn ang="T116">
                    <a:pos x="T16" y="T17"/>
                  </a:cxn>
                  <a:cxn ang="T117">
                    <a:pos x="T18" y="T19"/>
                  </a:cxn>
                  <a:cxn ang="T118">
                    <a:pos x="T20" y="T21"/>
                  </a:cxn>
                  <a:cxn ang="T119">
                    <a:pos x="T22" y="T23"/>
                  </a:cxn>
                  <a:cxn ang="T120">
                    <a:pos x="T24" y="T25"/>
                  </a:cxn>
                  <a:cxn ang="T121">
                    <a:pos x="T26" y="T27"/>
                  </a:cxn>
                  <a:cxn ang="T122">
                    <a:pos x="T28" y="T29"/>
                  </a:cxn>
                  <a:cxn ang="T123">
                    <a:pos x="T30" y="T31"/>
                  </a:cxn>
                  <a:cxn ang="T124">
                    <a:pos x="T32" y="T33"/>
                  </a:cxn>
                  <a:cxn ang="T125">
                    <a:pos x="T34" y="T35"/>
                  </a:cxn>
                  <a:cxn ang="T126">
                    <a:pos x="T36" y="T37"/>
                  </a:cxn>
                  <a:cxn ang="T127">
                    <a:pos x="T38" y="T39"/>
                  </a:cxn>
                  <a:cxn ang="T128">
                    <a:pos x="T40" y="T41"/>
                  </a:cxn>
                  <a:cxn ang="T129">
                    <a:pos x="T42" y="T43"/>
                  </a:cxn>
                  <a:cxn ang="T130">
                    <a:pos x="T44" y="T45"/>
                  </a:cxn>
                  <a:cxn ang="T131">
                    <a:pos x="T46" y="T47"/>
                  </a:cxn>
                  <a:cxn ang="T132">
                    <a:pos x="T48" y="T49"/>
                  </a:cxn>
                  <a:cxn ang="T133">
                    <a:pos x="T50" y="T51"/>
                  </a:cxn>
                  <a:cxn ang="T134">
                    <a:pos x="T52" y="T53"/>
                  </a:cxn>
                  <a:cxn ang="T135">
                    <a:pos x="T54" y="T55"/>
                  </a:cxn>
                  <a:cxn ang="T136">
                    <a:pos x="T56" y="T57"/>
                  </a:cxn>
                  <a:cxn ang="T137">
                    <a:pos x="T58" y="T59"/>
                  </a:cxn>
                  <a:cxn ang="T138">
                    <a:pos x="T60" y="T61"/>
                  </a:cxn>
                  <a:cxn ang="T139">
                    <a:pos x="T62" y="T63"/>
                  </a:cxn>
                  <a:cxn ang="T140">
                    <a:pos x="T64" y="T65"/>
                  </a:cxn>
                  <a:cxn ang="T141">
                    <a:pos x="T66" y="T67"/>
                  </a:cxn>
                  <a:cxn ang="T142">
                    <a:pos x="T68" y="T69"/>
                  </a:cxn>
                  <a:cxn ang="T143">
                    <a:pos x="T70" y="T71"/>
                  </a:cxn>
                  <a:cxn ang="T144">
                    <a:pos x="T72" y="T73"/>
                  </a:cxn>
                  <a:cxn ang="T145">
                    <a:pos x="T74" y="T75"/>
                  </a:cxn>
                  <a:cxn ang="T146">
                    <a:pos x="T76" y="T77"/>
                  </a:cxn>
                  <a:cxn ang="T147">
                    <a:pos x="T78" y="T79"/>
                  </a:cxn>
                  <a:cxn ang="T148">
                    <a:pos x="T80" y="T81"/>
                  </a:cxn>
                  <a:cxn ang="T149">
                    <a:pos x="T82" y="T83"/>
                  </a:cxn>
                  <a:cxn ang="T150">
                    <a:pos x="T84" y="T85"/>
                  </a:cxn>
                  <a:cxn ang="T151">
                    <a:pos x="T86" y="T87"/>
                  </a:cxn>
                  <a:cxn ang="T152">
                    <a:pos x="T88" y="T89"/>
                  </a:cxn>
                  <a:cxn ang="T153">
                    <a:pos x="T90" y="T91"/>
                  </a:cxn>
                  <a:cxn ang="T154">
                    <a:pos x="T92" y="T93"/>
                  </a:cxn>
                  <a:cxn ang="T155">
                    <a:pos x="T94" y="T95"/>
                  </a:cxn>
                  <a:cxn ang="T156">
                    <a:pos x="T96" y="T97"/>
                  </a:cxn>
                  <a:cxn ang="T157">
                    <a:pos x="T98" y="T99"/>
                  </a:cxn>
                  <a:cxn ang="T158">
                    <a:pos x="T100" y="T101"/>
                  </a:cxn>
                  <a:cxn ang="T159">
                    <a:pos x="T102" y="T103"/>
                  </a:cxn>
                  <a:cxn ang="T160">
                    <a:pos x="T104" y="T105"/>
                  </a:cxn>
                  <a:cxn ang="T161">
                    <a:pos x="T106" y="T107"/>
                  </a:cxn>
                </a:cxnLst>
                <a:rect l="T162" t="T163" r="T164" b="T165"/>
                <a:pathLst>
                  <a:path w="70" h="92">
                    <a:moveTo>
                      <a:pt x="5" y="80"/>
                    </a:moveTo>
                    <a:lnTo>
                      <a:pt x="5" y="83"/>
                    </a:lnTo>
                    <a:lnTo>
                      <a:pt x="5" y="86"/>
                    </a:lnTo>
                    <a:lnTo>
                      <a:pt x="11" y="92"/>
                    </a:lnTo>
                    <a:lnTo>
                      <a:pt x="14" y="92"/>
                    </a:lnTo>
                    <a:lnTo>
                      <a:pt x="17" y="92"/>
                    </a:lnTo>
                    <a:lnTo>
                      <a:pt x="20" y="92"/>
                    </a:lnTo>
                    <a:lnTo>
                      <a:pt x="22" y="92"/>
                    </a:lnTo>
                    <a:lnTo>
                      <a:pt x="25" y="86"/>
                    </a:lnTo>
                    <a:lnTo>
                      <a:pt x="28" y="86"/>
                    </a:lnTo>
                    <a:lnTo>
                      <a:pt x="28" y="83"/>
                    </a:lnTo>
                    <a:lnTo>
                      <a:pt x="28" y="80"/>
                    </a:lnTo>
                    <a:lnTo>
                      <a:pt x="28" y="75"/>
                    </a:lnTo>
                    <a:lnTo>
                      <a:pt x="31" y="72"/>
                    </a:lnTo>
                    <a:lnTo>
                      <a:pt x="36" y="63"/>
                    </a:lnTo>
                    <a:lnTo>
                      <a:pt x="39" y="63"/>
                    </a:lnTo>
                    <a:lnTo>
                      <a:pt x="42" y="63"/>
                    </a:lnTo>
                    <a:lnTo>
                      <a:pt x="42" y="60"/>
                    </a:lnTo>
                    <a:lnTo>
                      <a:pt x="45" y="60"/>
                    </a:lnTo>
                    <a:lnTo>
                      <a:pt x="48" y="57"/>
                    </a:lnTo>
                    <a:lnTo>
                      <a:pt x="51" y="57"/>
                    </a:lnTo>
                    <a:lnTo>
                      <a:pt x="53" y="54"/>
                    </a:lnTo>
                    <a:lnTo>
                      <a:pt x="56" y="51"/>
                    </a:lnTo>
                    <a:lnTo>
                      <a:pt x="59" y="51"/>
                    </a:lnTo>
                    <a:lnTo>
                      <a:pt x="62" y="49"/>
                    </a:lnTo>
                    <a:lnTo>
                      <a:pt x="65" y="46"/>
                    </a:lnTo>
                    <a:lnTo>
                      <a:pt x="67" y="43"/>
                    </a:lnTo>
                    <a:lnTo>
                      <a:pt x="67" y="40"/>
                    </a:lnTo>
                    <a:lnTo>
                      <a:pt x="70" y="37"/>
                    </a:lnTo>
                    <a:lnTo>
                      <a:pt x="67" y="37"/>
                    </a:lnTo>
                    <a:lnTo>
                      <a:pt x="70" y="37"/>
                    </a:lnTo>
                    <a:lnTo>
                      <a:pt x="70" y="31"/>
                    </a:lnTo>
                    <a:lnTo>
                      <a:pt x="67" y="28"/>
                    </a:lnTo>
                    <a:lnTo>
                      <a:pt x="67" y="26"/>
                    </a:lnTo>
                    <a:lnTo>
                      <a:pt x="67" y="23"/>
                    </a:lnTo>
                    <a:lnTo>
                      <a:pt x="65" y="23"/>
                    </a:lnTo>
                    <a:lnTo>
                      <a:pt x="59" y="20"/>
                    </a:lnTo>
                    <a:lnTo>
                      <a:pt x="53" y="14"/>
                    </a:lnTo>
                    <a:lnTo>
                      <a:pt x="53" y="11"/>
                    </a:lnTo>
                    <a:lnTo>
                      <a:pt x="51" y="11"/>
                    </a:lnTo>
                    <a:lnTo>
                      <a:pt x="42" y="8"/>
                    </a:lnTo>
                    <a:lnTo>
                      <a:pt x="39" y="5"/>
                    </a:lnTo>
                    <a:lnTo>
                      <a:pt x="34" y="5"/>
                    </a:lnTo>
                    <a:lnTo>
                      <a:pt x="31" y="2"/>
                    </a:lnTo>
                    <a:lnTo>
                      <a:pt x="28" y="2"/>
                    </a:lnTo>
                    <a:lnTo>
                      <a:pt x="25" y="2"/>
                    </a:lnTo>
                    <a:lnTo>
                      <a:pt x="22" y="0"/>
                    </a:lnTo>
                    <a:lnTo>
                      <a:pt x="20" y="0"/>
                    </a:lnTo>
                    <a:lnTo>
                      <a:pt x="14" y="0"/>
                    </a:lnTo>
                    <a:lnTo>
                      <a:pt x="17" y="0"/>
                    </a:lnTo>
                    <a:lnTo>
                      <a:pt x="8" y="0"/>
                    </a:lnTo>
                    <a:lnTo>
                      <a:pt x="5" y="0"/>
                    </a:lnTo>
                    <a:lnTo>
                      <a:pt x="3" y="2"/>
                    </a:lnTo>
                    <a:lnTo>
                      <a:pt x="0" y="5"/>
                    </a:lnTo>
                    <a:lnTo>
                      <a:pt x="0" y="14"/>
                    </a:lnTo>
                    <a:lnTo>
                      <a:pt x="3" y="14"/>
                    </a:lnTo>
                    <a:lnTo>
                      <a:pt x="3" y="20"/>
                    </a:lnTo>
                    <a:lnTo>
                      <a:pt x="5" y="20"/>
                    </a:lnTo>
                    <a:lnTo>
                      <a:pt x="8" y="23"/>
                    </a:lnTo>
                    <a:lnTo>
                      <a:pt x="11" y="23"/>
                    </a:lnTo>
                    <a:lnTo>
                      <a:pt x="14" y="26"/>
                    </a:lnTo>
                    <a:lnTo>
                      <a:pt x="17" y="26"/>
                    </a:lnTo>
                    <a:lnTo>
                      <a:pt x="20" y="26"/>
                    </a:lnTo>
                    <a:lnTo>
                      <a:pt x="22" y="26"/>
                    </a:lnTo>
                    <a:lnTo>
                      <a:pt x="25" y="28"/>
                    </a:lnTo>
                    <a:lnTo>
                      <a:pt x="28" y="28"/>
                    </a:lnTo>
                    <a:lnTo>
                      <a:pt x="31" y="28"/>
                    </a:lnTo>
                    <a:lnTo>
                      <a:pt x="31" y="31"/>
                    </a:lnTo>
                    <a:lnTo>
                      <a:pt x="34" y="31"/>
                    </a:lnTo>
                    <a:lnTo>
                      <a:pt x="36" y="31"/>
                    </a:lnTo>
                    <a:lnTo>
                      <a:pt x="39" y="34"/>
                    </a:lnTo>
                    <a:lnTo>
                      <a:pt x="42" y="34"/>
                    </a:lnTo>
                    <a:lnTo>
                      <a:pt x="45" y="37"/>
                    </a:lnTo>
                    <a:lnTo>
                      <a:pt x="48" y="37"/>
                    </a:lnTo>
                    <a:lnTo>
                      <a:pt x="45" y="37"/>
                    </a:lnTo>
                    <a:lnTo>
                      <a:pt x="45" y="31"/>
                    </a:lnTo>
                    <a:lnTo>
                      <a:pt x="45" y="37"/>
                    </a:lnTo>
                    <a:lnTo>
                      <a:pt x="45" y="31"/>
                    </a:lnTo>
                    <a:lnTo>
                      <a:pt x="48" y="28"/>
                    </a:lnTo>
                    <a:lnTo>
                      <a:pt x="45" y="31"/>
                    </a:lnTo>
                    <a:lnTo>
                      <a:pt x="42" y="31"/>
                    </a:lnTo>
                    <a:lnTo>
                      <a:pt x="42" y="34"/>
                    </a:lnTo>
                    <a:lnTo>
                      <a:pt x="36" y="34"/>
                    </a:lnTo>
                    <a:lnTo>
                      <a:pt x="36" y="37"/>
                    </a:lnTo>
                    <a:lnTo>
                      <a:pt x="34" y="37"/>
                    </a:lnTo>
                    <a:lnTo>
                      <a:pt x="31" y="37"/>
                    </a:lnTo>
                    <a:lnTo>
                      <a:pt x="28" y="40"/>
                    </a:lnTo>
                    <a:lnTo>
                      <a:pt x="25" y="43"/>
                    </a:lnTo>
                    <a:lnTo>
                      <a:pt x="22" y="46"/>
                    </a:lnTo>
                    <a:lnTo>
                      <a:pt x="17" y="51"/>
                    </a:lnTo>
                    <a:lnTo>
                      <a:pt x="14" y="51"/>
                    </a:lnTo>
                    <a:lnTo>
                      <a:pt x="11" y="54"/>
                    </a:lnTo>
                    <a:lnTo>
                      <a:pt x="11" y="57"/>
                    </a:lnTo>
                    <a:lnTo>
                      <a:pt x="8" y="60"/>
                    </a:lnTo>
                    <a:lnTo>
                      <a:pt x="8" y="63"/>
                    </a:lnTo>
                    <a:lnTo>
                      <a:pt x="5" y="66"/>
                    </a:lnTo>
                    <a:lnTo>
                      <a:pt x="5" y="69"/>
                    </a:lnTo>
                    <a:lnTo>
                      <a:pt x="5" y="80"/>
                    </a:lnTo>
                    <a:close/>
                  </a:path>
                </a:pathLst>
              </a:custGeom>
              <a:solidFill>
                <a:srgbClr val="0000FF"/>
              </a:solidFill>
              <a:ln w="9525">
                <a:solidFill>
                  <a:srgbClr val="0000FF"/>
                </a:solidFill>
                <a:prstDash val="solid"/>
                <a:round/>
                <a:headEnd/>
                <a:tailEnd/>
              </a:ln>
            </p:spPr>
            <p:txBody>
              <a:bodyPr/>
              <a:lstStyle/>
              <a:p>
                <a:endParaRPr lang="en-US"/>
              </a:p>
            </p:txBody>
          </p:sp>
        </p:grpSp>
        <p:sp>
          <p:nvSpPr>
            <p:cNvPr id="19" name="Text Box 267"/>
            <p:cNvSpPr txBox="1">
              <a:spLocks noChangeArrowheads="1"/>
            </p:cNvSpPr>
            <p:nvPr/>
          </p:nvSpPr>
          <p:spPr bwMode="auto">
            <a:xfrm>
              <a:off x="422565" y="1835725"/>
              <a:ext cx="990600" cy="369332"/>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ＭＳ Ｐゴシック" charset="0"/>
                </a:defRPr>
              </a:lvl1pPr>
              <a:lvl2pPr marL="742950" indent="-285750" eaLnBrk="0" hangingPunct="0">
                <a:defRPr sz="2400">
                  <a:solidFill>
                    <a:schemeClr val="tx1"/>
                  </a:solidFill>
                  <a:latin typeface="Arial" charset="0"/>
                  <a:ea typeface="ＭＳ Ｐゴシック" charset="0"/>
                </a:defRPr>
              </a:lvl2pPr>
              <a:lvl3pPr marL="1143000" indent="-228600" eaLnBrk="0" hangingPunct="0">
                <a:defRPr sz="2400">
                  <a:solidFill>
                    <a:schemeClr val="tx1"/>
                  </a:solidFill>
                  <a:latin typeface="Arial" charset="0"/>
                  <a:ea typeface="ＭＳ Ｐゴシック" charset="0"/>
                </a:defRPr>
              </a:lvl3pPr>
              <a:lvl4pPr marL="1600200" indent="-228600" eaLnBrk="0" hangingPunct="0">
                <a:defRPr sz="2400">
                  <a:solidFill>
                    <a:schemeClr val="tx1"/>
                  </a:solidFill>
                  <a:latin typeface="Arial" charset="0"/>
                  <a:ea typeface="ＭＳ Ｐゴシック" charset="0"/>
                </a:defRPr>
              </a:lvl4pPr>
              <a:lvl5pPr marL="2057400" indent="-228600" eaLnBrk="0" hangingPunct="0">
                <a:defRPr sz="2400">
                  <a:solidFill>
                    <a:schemeClr val="tx1"/>
                  </a:solidFill>
                  <a:latin typeface="Arial" charset="0"/>
                  <a:ea typeface="ＭＳ Ｐゴシック" charset="0"/>
                </a:defRPr>
              </a:lvl5pPr>
              <a:lvl6pPr marL="2514600" indent="-228600" eaLnBrk="0" fontAlgn="base" hangingPunct="0">
                <a:spcBef>
                  <a:spcPct val="0"/>
                </a:spcBef>
                <a:spcAft>
                  <a:spcPct val="0"/>
                </a:spcAft>
                <a:defRPr sz="2400">
                  <a:solidFill>
                    <a:schemeClr val="tx1"/>
                  </a:solidFill>
                  <a:latin typeface="Arial" charset="0"/>
                  <a:ea typeface="ＭＳ Ｐゴシック" charset="0"/>
                </a:defRPr>
              </a:lvl6pPr>
              <a:lvl7pPr marL="2971800" indent="-228600" eaLnBrk="0" fontAlgn="base" hangingPunct="0">
                <a:spcBef>
                  <a:spcPct val="0"/>
                </a:spcBef>
                <a:spcAft>
                  <a:spcPct val="0"/>
                </a:spcAft>
                <a:defRPr sz="2400">
                  <a:solidFill>
                    <a:schemeClr val="tx1"/>
                  </a:solidFill>
                  <a:latin typeface="Arial" charset="0"/>
                  <a:ea typeface="ＭＳ Ｐゴシック" charset="0"/>
                </a:defRPr>
              </a:lvl7pPr>
              <a:lvl8pPr marL="3429000" indent="-228600" eaLnBrk="0" fontAlgn="base" hangingPunct="0">
                <a:spcBef>
                  <a:spcPct val="0"/>
                </a:spcBef>
                <a:spcAft>
                  <a:spcPct val="0"/>
                </a:spcAft>
                <a:defRPr sz="2400">
                  <a:solidFill>
                    <a:schemeClr val="tx1"/>
                  </a:solidFill>
                  <a:latin typeface="Arial" charset="0"/>
                  <a:ea typeface="ＭＳ Ｐゴシック" charset="0"/>
                </a:defRPr>
              </a:lvl8pPr>
              <a:lvl9pPr marL="3886200" indent="-228600" eaLnBrk="0" fontAlgn="base" hangingPunct="0">
                <a:spcBef>
                  <a:spcPct val="0"/>
                </a:spcBef>
                <a:spcAft>
                  <a:spcPct val="0"/>
                </a:spcAft>
                <a:defRPr sz="2400">
                  <a:solidFill>
                    <a:schemeClr val="tx1"/>
                  </a:solidFill>
                  <a:latin typeface="Arial" charset="0"/>
                  <a:ea typeface="ＭＳ Ｐゴシック" charset="0"/>
                </a:defRPr>
              </a:lvl9pPr>
            </a:lstStyle>
            <a:p>
              <a:pPr eaLnBrk="1" hangingPunct="1">
                <a:spcBef>
                  <a:spcPct val="50000"/>
                </a:spcBef>
              </a:pPr>
              <a:r>
                <a:rPr lang="en-US" sz="1800" b="1" dirty="0">
                  <a:solidFill>
                    <a:srgbClr val="0070C0"/>
                  </a:solidFill>
                  <a:latin typeface="Calibri" charset="0"/>
                </a:rPr>
                <a:t>Light In</a:t>
              </a:r>
            </a:p>
          </p:txBody>
        </p:sp>
        <p:sp>
          <p:nvSpPr>
            <p:cNvPr id="20" name="Text Box 267"/>
            <p:cNvSpPr txBox="1">
              <a:spLocks noChangeArrowheads="1"/>
            </p:cNvSpPr>
            <p:nvPr/>
          </p:nvSpPr>
          <p:spPr bwMode="auto">
            <a:xfrm>
              <a:off x="76200" y="2553978"/>
              <a:ext cx="1295400" cy="369332"/>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spAutoFit/>
            </a:bodyPr>
            <a:lstStyle>
              <a:lvl1pPr eaLnBrk="0" hangingPunct="0">
                <a:defRPr sz="2400">
                  <a:solidFill>
                    <a:schemeClr val="tx1"/>
                  </a:solidFill>
                  <a:latin typeface="Arial" charset="0"/>
                  <a:ea typeface="ＭＳ Ｐゴシック" charset="0"/>
                  <a:cs typeface="ＭＳ Ｐゴシック" charset="0"/>
                </a:defRPr>
              </a:lvl1pPr>
              <a:lvl2pPr marL="742950" indent="-285750" eaLnBrk="0" hangingPunct="0">
                <a:defRPr sz="2400">
                  <a:solidFill>
                    <a:schemeClr val="tx1"/>
                  </a:solidFill>
                  <a:latin typeface="Arial" charset="0"/>
                  <a:ea typeface="ＭＳ Ｐゴシック" charset="0"/>
                </a:defRPr>
              </a:lvl2pPr>
              <a:lvl3pPr marL="1143000" indent="-228600" eaLnBrk="0" hangingPunct="0">
                <a:defRPr sz="2400">
                  <a:solidFill>
                    <a:schemeClr val="tx1"/>
                  </a:solidFill>
                  <a:latin typeface="Arial" charset="0"/>
                  <a:ea typeface="ＭＳ Ｐゴシック" charset="0"/>
                </a:defRPr>
              </a:lvl3pPr>
              <a:lvl4pPr marL="1600200" indent="-228600" eaLnBrk="0" hangingPunct="0">
                <a:defRPr sz="2400">
                  <a:solidFill>
                    <a:schemeClr val="tx1"/>
                  </a:solidFill>
                  <a:latin typeface="Arial" charset="0"/>
                  <a:ea typeface="ＭＳ Ｐゴシック" charset="0"/>
                </a:defRPr>
              </a:lvl4pPr>
              <a:lvl5pPr marL="2057400" indent="-228600" eaLnBrk="0" hangingPunct="0">
                <a:defRPr sz="2400">
                  <a:solidFill>
                    <a:schemeClr val="tx1"/>
                  </a:solidFill>
                  <a:latin typeface="Arial" charset="0"/>
                  <a:ea typeface="ＭＳ Ｐゴシック" charset="0"/>
                </a:defRPr>
              </a:lvl5pPr>
              <a:lvl6pPr marL="2514600" indent="-228600" eaLnBrk="0" fontAlgn="base" hangingPunct="0">
                <a:spcBef>
                  <a:spcPct val="0"/>
                </a:spcBef>
                <a:spcAft>
                  <a:spcPct val="0"/>
                </a:spcAft>
                <a:defRPr sz="2400">
                  <a:solidFill>
                    <a:schemeClr val="tx1"/>
                  </a:solidFill>
                  <a:latin typeface="Arial" charset="0"/>
                  <a:ea typeface="ＭＳ Ｐゴシック" charset="0"/>
                </a:defRPr>
              </a:lvl6pPr>
              <a:lvl7pPr marL="2971800" indent="-228600" eaLnBrk="0" fontAlgn="base" hangingPunct="0">
                <a:spcBef>
                  <a:spcPct val="0"/>
                </a:spcBef>
                <a:spcAft>
                  <a:spcPct val="0"/>
                </a:spcAft>
                <a:defRPr sz="2400">
                  <a:solidFill>
                    <a:schemeClr val="tx1"/>
                  </a:solidFill>
                  <a:latin typeface="Arial" charset="0"/>
                  <a:ea typeface="ＭＳ Ｐゴシック" charset="0"/>
                </a:defRPr>
              </a:lvl7pPr>
              <a:lvl8pPr marL="3429000" indent="-228600" eaLnBrk="0" fontAlgn="base" hangingPunct="0">
                <a:spcBef>
                  <a:spcPct val="0"/>
                </a:spcBef>
                <a:spcAft>
                  <a:spcPct val="0"/>
                </a:spcAft>
                <a:defRPr sz="2400">
                  <a:solidFill>
                    <a:schemeClr val="tx1"/>
                  </a:solidFill>
                  <a:latin typeface="Arial" charset="0"/>
                  <a:ea typeface="ＭＳ Ｐゴシック" charset="0"/>
                </a:defRPr>
              </a:lvl8pPr>
              <a:lvl9pPr marL="3886200" indent="-228600" eaLnBrk="0" fontAlgn="base" hangingPunct="0">
                <a:spcBef>
                  <a:spcPct val="0"/>
                </a:spcBef>
                <a:spcAft>
                  <a:spcPct val="0"/>
                </a:spcAft>
                <a:defRPr sz="2400">
                  <a:solidFill>
                    <a:schemeClr val="tx1"/>
                  </a:solidFill>
                  <a:latin typeface="Arial" charset="0"/>
                  <a:ea typeface="ＭＳ Ｐゴシック" charset="0"/>
                </a:defRPr>
              </a:lvl9pPr>
            </a:lstStyle>
            <a:p>
              <a:pPr eaLnBrk="1" hangingPunct="1">
                <a:spcBef>
                  <a:spcPct val="50000"/>
                </a:spcBef>
              </a:pPr>
              <a:r>
                <a:rPr lang="en-US" sz="1800" b="1" dirty="0">
                  <a:solidFill>
                    <a:srgbClr val="1EF501"/>
                  </a:solidFill>
                  <a:latin typeface="Calibri" charset="0"/>
                </a:rPr>
                <a:t>Light Out</a:t>
              </a:r>
            </a:p>
          </p:txBody>
        </p:sp>
      </p:grpSp>
      <p:pic>
        <p:nvPicPr>
          <p:cNvPr id="52" name="Picture 143"/>
          <p:cNvPicPr>
            <a:picLocks noChangeAspect="1" noChangeArrowheads="1"/>
          </p:cNvPicPr>
          <p:nvPr/>
        </p:nvPicPr>
        <p:blipFill>
          <a:blip r:embed="rId5">
            <a:extLst>
              <a:ext uri="{28A0092B-C50C-407E-A947-70E740481C1C}">
                <a14:useLocalDpi xmlns:a14="http://schemas.microsoft.com/office/drawing/2010/main" val="0"/>
              </a:ext>
            </a:extLst>
          </a:blip>
          <a:srcRect t="64786" r="71368"/>
          <a:stretch>
            <a:fillRect/>
          </a:stretch>
        </p:blipFill>
        <p:spPr bwMode="auto">
          <a:xfrm>
            <a:off x="3172190" y="1157120"/>
            <a:ext cx="1981200" cy="1905000"/>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53" name="TextBox 41"/>
          <p:cNvSpPr txBox="1">
            <a:spLocks noChangeArrowheads="1"/>
          </p:cNvSpPr>
          <p:nvPr/>
        </p:nvSpPr>
        <p:spPr bwMode="auto">
          <a:xfrm>
            <a:off x="109450" y="5799541"/>
            <a:ext cx="3827550" cy="400110"/>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a:spAutoFit/>
          </a:bodyPr>
          <a:lstStyle>
            <a:lvl1pPr eaLnBrk="0" hangingPunct="0">
              <a:defRPr sz="2400">
                <a:solidFill>
                  <a:schemeClr val="tx1"/>
                </a:solidFill>
                <a:latin typeface="Arial" charset="0"/>
                <a:ea typeface="ＭＳ Ｐゴシック" charset="0"/>
                <a:cs typeface="ＭＳ Ｐゴシック" charset="0"/>
              </a:defRPr>
            </a:lvl1pPr>
            <a:lvl2pPr marL="742950" indent="-285750" eaLnBrk="0" hangingPunct="0">
              <a:defRPr sz="2400">
                <a:solidFill>
                  <a:schemeClr val="tx1"/>
                </a:solidFill>
                <a:latin typeface="Arial" charset="0"/>
                <a:ea typeface="ＭＳ Ｐゴシック" charset="0"/>
              </a:defRPr>
            </a:lvl2pPr>
            <a:lvl3pPr marL="1143000" indent="-228600" eaLnBrk="0" hangingPunct="0">
              <a:defRPr sz="2400">
                <a:solidFill>
                  <a:schemeClr val="tx1"/>
                </a:solidFill>
                <a:latin typeface="Arial" charset="0"/>
                <a:ea typeface="ＭＳ Ｐゴシック" charset="0"/>
              </a:defRPr>
            </a:lvl3pPr>
            <a:lvl4pPr marL="1600200" indent="-228600" eaLnBrk="0" hangingPunct="0">
              <a:defRPr sz="2400">
                <a:solidFill>
                  <a:schemeClr val="tx1"/>
                </a:solidFill>
                <a:latin typeface="Arial" charset="0"/>
                <a:ea typeface="ＭＳ Ｐゴシック" charset="0"/>
              </a:defRPr>
            </a:lvl4pPr>
            <a:lvl5pPr marL="2057400" indent="-228600" eaLnBrk="0" hangingPunct="0">
              <a:defRPr sz="2400">
                <a:solidFill>
                  <a:schemeClr val="tx1"/>
                </a:solidFill>
                <a:latin typeface="Arial" charset="0"/>
                <a:ea typeface="ＭＳ Ｐゴシック" charset="0"/>
              </a:defRPr>
            </a:lvl5pPr>
            <a:lvl6pPr marL="2514600" indent="-228600" eaLnBrk="0" fontAlgn="base" hangingPunct="0">
              <a:spcBef>
                <a:spcPct val="0"/>
              </a:spcBef>
              <a:spcAft>
                <a:spcPct val="0"/>
              </a:spcAft>
              <a:defRPr sz="2400">
                <a:solidFill>
                  <a:schemeClr val="tx1"/>
                </a:solidFill>
                <a:latin typeface="Arial" charset="0"/>
                <a:ea typeface="ＭＳ Ｐゴシック" charset="0"/>
              </a:defRPr>
            </a:lvl6pPr>
            <a:lvl7pPr marL="2971800" indent="-228600" eaLnBrk="0" fontAlgn="base" hangingPunct="0">
              <a:spcBef>
                <a:spcPct val="0"/>
              </a:spcBef>
              <a:spcAft>
                <a:spcPct val="0"/>
              </a:spcAft>
              <a:defRPr sz="2400">
                <a:solidFill>
                  <a:schemeClr val="tx1"/>
                </a:solidFill>
                <a:latin typeface="Arial" charset="0"/>
                <a:ea typeface="ＭＳ Ｐゴシック" charset="0"/>
              </a:defRPr>
            </a:lvl7pPr>
            <a:lvl8pPr marL="3429000" indent="-228600" eaLnBrk="0" fontAlgn="base" hangingPunct="0">
              <a:spcBef>
                <a:spcPct val="0"/>
              </a:spcBef>
              <a:spcAft>
                <a:spcPct val="0"/>
              </a:spcAft>
              <a:defRPr sz="2400">
                <a:solidFill>
                  <a:schemeClr val="tx1"/>
                </a:solidFill>
                <a:latin typeface="Arial" charset="0"/>
                <a:ea typeface="ＭＳ Ｐゴシック" charset="0"/>
              </a:defRPr>
            </a:lvl8pPr>
            <a:lvl9pPr marL="3886200" indent="-228600" eaLnBrk="0" fontAlgn="base" hangingPunct="0">
              <a:spcBef>
                <a:spcPct val="0"/>
              </a:spcBef>
              <a:spcAft>
                <a:spcPct val="0"/>
              </a:spcAft>
              <a:defRPr sz="2400">
                <a:solidFill>
                  <a:schemeClr val="tx1"/>
                </a:solidFill>
                <a:latin typeface="Arial" charset="0"/>
                <a:ea typeface="ＭＳ Ｐゴシック" charset="0"/>
              </a:defRPr>
            </a:lvl9pPr>
          </a:lstStyle>
          <a:p>
            <a:pPr algn="ctr" eaLnBrk="1" hangingPunct="1"/>
            <a:r>
              <a:rPr lang="en-US" sz="2000" dirty="0"/>
              <a:t>Most objects do NOT fluoresce. </a:t>
            </a:r>
          </a:p>
        </p:txBody>
      </p:sp>
      <p:cxnSp>
        <p:nvCxnSpPr>
          <p:cNvPr id="54" name="Straight Arrow Connector 53"/>
          <p:cNvCxnSpPr/>
          <p:nvPr/>
        </p:nvCxnSpPr>
        <p:spPr>
          <a:xfrm>
            <a:off x="5207001" y="1453495"/>
            <a:ext cx="0" cy="1040825"/>
          </a:xfrm>
          <a:prstGeom prst="straightConnector1">
            <a:avLst/>
          </a:prstGeom>
          <a:ln>
            <a:headEnd type="arrow"/>
            <a:tailEnd type="arrow"/>
          </a:ln>
        </p:spPr>
        <p:style>
          <a:lnRef idx="2">
            <a:schemeClr val="accent1"/>
          </a:lnRef>
          <a:fillRef idx="0">
            <a:schemeClr val="accent1"/>
          </a:fillRef>
          <a:effectRef idx="1">
            <a:schemeClr val="accent1"/>
          </a:effectRef>
          <a:fontRef idx="minor">
            <a:schemeClr val="tx1"/>
          </a:fontRef>
        </p:style>
      </p:cxnSp>
      <p:sp>
        <p:nvSpPr>
          <p:cNvPr id="55" name="TextBox 54"/>
          <p:cNvSpPr txBox="1"/>
          <p:nvPr/>
        </p:nvSpPr>
        <p:spPr>
          <a:xfrm>
            <a:off x="5192890" y="1567057"/>
            <a:ext cx="860778" cy="646331"/>
          </a:xfrm>
          <a:prstGeom prst="rect">
            <a:avLst/>
          </a:prstGeom>
          <a:noFill/>
        </p:spPr>
        <p:txBody>
          <a:bodyPr wrap="square" rtlCol="0">
            <a:spAutoFit/>
          </a:bodyPr>
          <a:lstStyle/>
          <a:p>
            <a:pPr algn="ctr"/>
            <a:r>
              <a:rPr lang="en-US" dirty="0"/>
              <a:t>3 nm (small)</a:t>
            </a:r>
          </a:p>
        </p:txBody>
      </p:sp>
    </p:spTree>
    <p:extLst>
      <p:ext uri="{BB962C8B-B14F-4D97-AF65-F5344CB8AC3E}">
        <p14:creationId xmlns:p14="http://schemas.microsoft.com/office/powerpoint/2010/main" val="300261116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3"/>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53" grpId="0"/>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3279" y="130949"/>
            <a:ext cx="6294837" cy="1470025"/>
          </a:xfrm>
        </p:spPr>
        <p:txBody>
          <a:bodyPr>
            <a:normAutofit/>
          </a:bodyPr>
          <a:lstStyle/>
          <a:p>
            <a:r>
              <a:rPr lang="en-US" sz="4000" b="1" dirty="0">
                <a:solidFill>
                  <a:srgbClr val="0000FF"/>
                </a:solidFill>
              </a:rPr>
              <a:t>Microscopy: how well can you resolve two things</a:t>
            </a:r>
          </a:p>
        </p:txBody>
      </p:sp>
      <p:pic>
        <p:nvPicPr>
          <p:cNvPr id="5" name="Picture 4" descr="Screen Shot 2015-01-19 at 1.04.12 P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291558" y="0"/>
            <a:ext cx="2852442" cy="6858000"/>
          </a:xfrm>
          <a:prstGeom prst="rect">
            <a:avLst/>
          </a:prstGeom>
        </p:spPr>
      </p:pic>
      <p:pic>
        <p:nvPicPr>
          <p:cNvPr id="6" name="Picture 4" descr="http://tools.invitrogen.com/content/sfs/gallery/low/g001291.jpg"/>
          <p:cNvPicPr>
            <a:picLocks noChangeAspect="1" noChangeArrowheads="1"/>
          </p:cNvPicPr>
          <p:nvPr/>
        </p:nvPicPr>
        <p:blipFill>
          <a:blip r:embed="rId3">
            <a:extLst>
              <a:ext uri="{28A0092B-C50C-407E-A947-70E740481C1C}">
                <a14:useLocalDpi xmlns:a14="http://schemas.microsoft.com/office/drawing/2010/main" val="0"/>
              </a:ext>
            </a:extLst>
          </a:blip>
          <a:srcRect b="15401"/>
          <a:stretch>
            <a:fillRect/>
          </a:stretch>
        </p:blipFill>
        <p:spPr bwMode="auto">
          <a:xfrm>
            <a:off x="367686" y="1600974"/>
            <a:ext cx="4915364" cy="3322422"/>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10" name="TextBox 9"/>
          <p:cNvSpPr txBox="1"/>
          <p:nvPr/>
        </p:nvSpPr>
        <p:spPr>
          <a:xfrm>
            <a:off x="136347" y="5160809"/>
            <a:ext cx="5704005" cy="523220"/>
          </a:xfrm>
          <a:prstGeom prst="rect">
            <a:avLst/>
          </a:prstGeom>
          <a:noFill/>
        </p:spPr>
        <p:txBody>
          <a:bodyPr wrap="none" rtlCol="0">
            <a:spAutoFit/>
          </a:bodyPr>
          <a:lstStyle/>
          <a:p>
            <a:r>
              <a:rPr lang="en-US" sz="2800" dirty="0"/>
              <a:t>Can resolve things to (ideally) </a:t>
            </a:r>
            <a:r>
              <a:rPr lang="en-US" sz="2800" dirty="0">
                <a:latin typeface="Symbol" charset="2"/>
                <a:cs typeface="Symbol" charset="2"/>
              </a:rPr>
              <a:t>l</a:t>
            </a:r>
            <a:r>
              <a:rPr lang="en-US" sz="2800" dirty="0"/>
              <a:t>/2N.A.</a:t>
            </a:r>
          </a:p>
        </p:txBody>
      </p:sp>
      <p:sp>
        <p:nvSpPr>
          <p:cNvPr id="11" name="TextBox 10"/>
          <p:cNvSpPr txBox="1"/>
          <p:nvPr/>
        </p:nvSpPr>
        <p:spPr>
          <a:xfrm>
            <a:off x="216187" y="5894911"/>
            <a:ext cx="5593817" cy="769441"/>
          </a:xfrm>
          <a:prstGeom prst="rect">
            <a:avLst/>
          </a:prstGeom>
          <a:noFill/>
        </p:spPr>
        <p:txBody>
          <a:bodyPr wrap="square" rtlCol="0">
            <a:spAutoFit/>
          </a:bodyPr>
          <a:lstStyle/>
          <a:p>
            <a:r>
              <a:rPr lang="en-US" sz="2200" dirty="0"/>
              <a:t>Electron Microscope can get better resolution mostly because it has smaller wavelength.</a:t>
            </a:r>
          </a:p>
        </p:txBody>
      </p:sp>
      <p:cxnSp>
        <p:nvCxnSpPr>
          <p:cNvPr id="13" name="Straight Arrow Connector 12"/>
          <p:cNvCxnSpPr/>
          <p:nvPr/>
        </p:nvCxnSpPr>
        <p:spPr>
          <a:xfrm>
            <a:off x="6224389" y="3334816"/>
            <a:ext cx="621535" cy="594438"/>
          </a:xfrm>
          <a:prstGeom prst="straightConnector1">
            <a:avLst/>
          </a:prstGeom>
          <a:ln>
            <a:solidFill>
              <a:srgbClr val="000000"/>
            </a:solidFill>
            <a:tailEnd type="arrow"/>
          </a:ln>
        </p:spPr>
        <p:style>
          <a:lnRef idx="2">
            <a:schemeClr val="accent1"/>
          </a:lnRef>
          <a:fillRef idx="0">
            <a:schemeClr val="accent1"/>
          </a:fillRef>
          <a:effectRef idx="1">
            <a:schemeClr val="accent1"/>
          </a:effectRef>
          <a:fontRef idx="minor">
            <a:schemeClr val="tx1"/>
          </a:fontRef>
        </p:style>
      </p:cxnSp>
      <p:sp>
        <p:nvSpPr>
          <p:cNvPr id="14" name="TextBox 13"/>
          <p:cNvSpPr txBox="1"/>
          <p:nvPr/>
        </p:nvSpPr>
        <p:spPr>
          <a:xfrm>
            <a:off x="5436968" y="2593915"/>
            <a:ext cx="1291827" cy="646331"/>
          </a:xfrm>
          <a:prstGeom prst="rect">
            <a:avLst/>
          </a:prstGeom>
          <a:noFill/>
        </p:spPr>
        <p:txBody>
          <a:bodyPr wrap="none" rtlCol="0">
            <a:spAutoFit/>
          </a:bodyPr>
          <a:lstStyle/>
          <a:p>
            <a:pPr algn="ctr"/>
            <a:r>
              <a:rPr lang="en-US" dirty="0"/>
              <a:t>~200 nm</a:t>
            </a:r>
          </a:p>
          <a:p>
            <a:pPr algn="ctr"/>
            <a:r>
              <a:rPr lang="en-US" dirty="0"/>
              <a:t> visible light</a:t>
            </a:r>
          </a:p>
        </p:txBody>
      </p:sp>
      <p:grpSp>
        <p:nvGrpSpPr>
          <p:cNvPr id="3" name="Group 2"/>
          <p:cNvGrpSpPr/>
          <p:nvPr/>
        </p:nvGrpSpPr>
        <p:grpSpPr>
          <a:xfrm>
            <a:off x="6107260" y="3956484"/>
            <a:ext cx="932299" cy="1580458"/>
            <a:chOff x="6107260" y="3956484"/>
            <a:chExt cx="932299" cy="1580458"/>
          </a:xfrm>
        </p:grpSpPr>
        <p:sp>
          <p:nvSpPr>
            <p:cNvPr id="9" name="TextBox 8"/>
            <p:cNvSpPr txBox="1"/>
            <p:nvPr/>
          </p:nvSpPr>
          <p:spPr>
            <a:xfrm>
              <a:off x="6107260" y="3956484"/>
              <a:ext cx="738664" cy="1580458"/>
            </a:xfrm>
            <a:prstGeom prst="rect">
              <a:avLst/>
            </a:prstGeom>
            <a:noFill/>
          </p:spPr>
          <p:txBody>
            <a:bodyPr vert="vert270" wrap="none" rtlCol="0">
              <a:spAutoFit/>
            </a:bodyPr>
            <a:lstStyle/>
            <a:p>
              <a:pPr algn="ctr"/>
              <a:r>
                <a:rPr lang="en-US" dirty="0"/>
                <a:t>Single-molecule</a:t>
              </a:r>
            </a:p>
            <a:p>
              <a:pPr algn="ctr"/>
              <a:r>
                <a:rPr lang="en-US" dirty="0"/>
                <a:t>Microscope</a:t>
              </a:r>
            </a:p>
          </p:txBody>
        </p:sp>
        <p:sp>
          <p:nvSpPr>
            <p:cNvPr id="15" name="Rectangle 14"/>
            <p:cNvSpPr/>
            <p:nvPr/>
          </p:nvSpPr>
          <p:spPr>
            <a:xfrm>
              <a:off x="6796350" y="3998952"/>
              <a:ext cx="243209" cy="1161857"/>
            </a:xfrm>
            <a:prstGeom prst="rect">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grpSp>
      <p:sp>
        <p:nvSpPr>
          <p:cNvPr id="4" name="TextBox 3"/>
          <p:cNvSpPr txBox="1"/>
          <p:nvPr/>
        </p:nvSpPr>
        <p:spPr>
          <a:xfrm>
            <a:off x="6034350" y="5551053"/>
            <a:ext cx="1524000" cy="923330"/>
          </a:xfrm>
          <a:prstGeom prst="rect">
            <a:avLst/>
          </a:prstGeom>
          <a:noFill/>
        </p:spPr>
        <p:txBody>
          <a:bodyPr wrap="square" rtlCol="0">
            <a:spAutoFit/>
          </a:bodyPr>
          <a:lstStyle/>
          <a:p>
            <a:r>
              <a:rPr lang="en-US" dirty="0"/>
              <a:t>We’ll spend much time with SMM! </a:t>
            </a:r>
          </a:p>
        </p:txBody>
      </p:sp>
    </p:spTree>
    <p:extLst>
      <p:ext uri="{BB962C8B-B14F-4D97-AF65-F5344CB8AC3E}">
        <p14:creationId xmlns:p14="http://schemas.microsoft.com/office/powerpoint/2010/main" val="97239158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descr="Screen Shot 2014-01-20 at 10.13.13 P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857532" y="1682493"/>
            <a:ext cx="5193561" cy="3870106"/>
          </a:xfrm>
          <a:prstGeom prst="rect">
            <a:avLst/>
          </a:prstGeom>
        </p:spPr>
      </p:pic>
      <p:sp>
        <p:nvSpPr>
          <p:cNvPr id="4" name="Rectangle 3"/>
          <p:cNvSpPr/>
          <p:nvPr/>
        </p:nvSpPr>
        <p:spPr>
          <a:xfrm>
            <a:off x="302426" y="1933033"/>
            <a:ext cx="2142907" cy="4247317"/>
          </a:xfrm>
          <a:prstGeom prst="rect">
            <a:avLst/>
          </a:prstGeom>
        </p:spPr>
        <p:txBody>
          <a:bodyPr wrap="square">
            <a:spAutoFit/>
          </a:bodyPr>
          <a:lstStyle/>
          <a:p>
            <a:r>
              <a:rPr lang="en-US" b="1" dirty="0"/>
              <a:t>(old technique)</a:t>
            </a:r>
          </a:p>
          <a:p>
            <a:r>
              <a:rPr lang="en-US" b="1" dirty="0"/>
              <a:t>A. Critical Illumination</a:t>
            </a:r>
            <a:r>
              <a:rPr lang="en-US" dirty="0"/>
              <a:t>. Conjugate planes are the illuminating bulb filament and sample plane (O). When adjusted correctly, the image of the filament is seen coincident with the sample image. A diffusing glass filter (d) is used to blur the filament image.</a:t>
            </a:r>
          </a:p>
        </p:txBody>
      </p:sp>
      <p:sp>
        <p:nvSpPr>
          <p:cNvPr id="7" name="Rectangle 6"/>
          <p:cNvSpPr/>
          <p:nvPr/>
        </p:nvSpPr>
        <p:spPr>
          <a:xfrm>
            <a:off x="2148619" y="6169494"/>
            <a:ext cx="4834914" cy="369332"/>
          </a:xfrm>
          <a:prstGeom prst="rect">
            <a:avLst/>
          </a:prstGeom>
        </p:spPr>
        <p:txBody>
          <a:bodyPr wrap="square">
            <a:spAutoFit/>
          </a:bodyPr>
          <a:lstStyle/>
          <a:p>
            <a:r>
              <a:rPr lang="en-US" dirty="0"/>
              <a:t>FD: Field diaphragm: CD: Condenser diaphragm</a:t>
            </a:r>
          </a:p>
        </p:txBody>
      </p:sp>
      <p:sp>
        <p:nvSpPr>
          <p:cNvPr id="5" name="Rectangle 4"/>
          <p:cNvSpPr/>
          <p:nvPr/>
        </p:nvSpPr>
        <p:spPr>
          <a:xfrm>
            <a:off x="6874536" y="1682493"/>
            <a:ext cx="2269464" cy="5078314"/>
          </a:xfrm>
          <a:prstGeom prst="rect">
            <a:avLst/>
          </a:prstGeom>
        </p:spPr>
        <p:txBody>
          <a:bodyPr wrap="square">
            <a:spAutoFit/>
          </a:bodyPr>
          <a:lstStyle/>
          <a:p>
            <a:r>
              <a:rPr lang="en-US" b="1" dirty="0"/>
              <a:t>B. </a:t>
            </a:r>
            <a:r>
              <a:rPr lang="en-US" b="1" dirty="0" err="1"/>
              <a:t>Köhler</a:t>
            </a:r>
            <a:r>
              <a:rPr lang="en-US" b="1" dirty="0"/>
              <a:t> </a:t>
            </a:r>
            <a:r>
              <a:rPr lang="en-US" b="1" dirty="0" err="1"/>
              <a:t>Illumintion</a:t>
            </a:r>
            <a:r>
              <a:rPr lang="en-US" dirty="0"/>
              <a:t>: Conjugate planes are the illuminating bulb filament and Condenser diaphragm. Second conjugate planes are the Field diaphragm and the sample plane. When adjusted correctly, the image of the field diaphragm and the sample are coincident. The filament is out of the plane of focus, and thus uniformly diffuse.</a:t>
            </a:r>
          </a:p>
        </p:txBody>
      </p:sp>
      <p:sp>
        <p:nvSpPr>
          <p:cNvPr id="8" name="Rectangle 7"/>
          <p:cNvSpPr/>
          <p:nvPr/>
        </p:nvSpPr>
        <p:spPr>
          <a:xfrm>
            <a:off x="-142774" y="19119"/>
            <a:ext cx="9359353" cy="1754327"/>
          </a:xfrm>
          <a:prstGeom prst="rect">
            <a:avLst/>
          </a:prstGeom>
        </p:spPr>
        <p:txBody>
          <a:bodyPr wrap="none">
            <a:spAutoFit/>
          </a:bodyPr>
          <a:lstStyle/>
          <a:p>
            <a:pPr algn="ctr"/>
            <a:r>
              <a:rPr lang="en-US" sz="3500" b="1" dirty="0" err="1">
                <a:solidFill>
                  <a:srgbClr val="0000FF"/>
                </a:solidFill>
              </a:rPr>
              <a:t>Brightfield</a:t>
            </a:r>
            <a:r>
              <a:rPr lang="en-US" sz="3500" b="1" dirty="0">
                <a:solidFill>
                  <a:srgbClr val="0000FF"/>
                </a:solidFill>
              </a:rPr>
              <a:t>: </a:t>
            </a:r>
            <a:r>
              <a:rPr lang="en-US" sz="3500" b="1" dirty="0" err="1">
                <a:solidFill>
                  <a:srgbClr val="0000FF"/>
                </a:solidFill>
              </a:rPr>
              <a:t>Köhler</a:t>
            </a:r>
            <a:r>
              <a:rPr lang="en-US" sz="3500" b="1" dirty="0">
                <a:solidFill>
                  <a:srgbClr val="0000FF"/>
                </a:solidFill>
              </a:rPr>
              <a:t> illumination (invented 1893): </a:t>
            </a:r>
          </a:p>
          <a:p>
            <a:pPr algn="ctr"/>
            <a:r>
              <a:rPr lang="en-US" sz="3600" b="1" dirty="0">
                <a:solidFill>
                  <a:srgbClr val="0000FF"/>
                </a:solidFill>
              </a:rPr>
              <a:t>Makes illumination uniform</a:t>
            </a:r>
          </a:p>
          <a:p>
            <a:r>
              <a:rPr lang="en-US" sz="3600" b="1" dirty="0">
                <a:solidFill>
                  <a:srgbClr val="0000FF"/>
                </a:solidFill>
              </a:rPr>
              <a:t> </a:t>
            </a:r>
            <a:r>
              <a:rPr lang="en-US" sz="2400" b="1" dirty="0">
                <a:solidFill>
                  <a:srgbClr val="0000FF"/>
                </a:solidFill>
              </a:rPr>
              <a:t>(used with sources like light bulbs; irrelevant for lasers) </a:t>
            </a:r>
          </a:p>
        </p:txBody>
      </p:sp>
      <p:sp>
        <p:nvSpPr>
          <p:cNvPr id="9" name="Rectangle 8"/>
          <p:cNvSpPr/>
          <p:nvPr/>
        </p:nvSpPr>
        <p:spPr>
          <a:xfrm>
            <a:off x="97115" y="6483808"/>
            <a:ext cx="4572000" cy="276999"/>
          </a:xfrm>
          <a:prstGeom prst="rect">
            <a:avLst/>
          </a:prstGeom>
        </p:spPr>
        <p:txBody>
          <a:bodyPr>
            <a:spAutoFit/>
          </a:bodyPr>
          <a:lstStyle/>
          <a:p>
            <a:r>
              <a:rPr lang="en-US" sz="1200" dirty="0"/>
              <a:t>http://</a:t>
            </a:r>
            <a:r>
              <a:rPr lang="en-US" sz="1200" dirty="0" err="1"/>
              <a:t>microscopy.berkeley.edu</a:t>
            </a:r>
            <a:r>
              <a:rPr lang="en-US" sz="1200" dirty="0"/>
              <a:t>/courses/</a:t>
            </a:r>
            <a:r>
              <a:rPr lang="en-US" sz="1200" dirty="0" err="1"/>
              <a:t>tlm</a:t>
            </a:r>
            <a:r>
              <a:rPr lang="en-US" sz="1200" dirty="0"/>
              <a:t>/condenser/</a:t>
            </a:r>
            <a:r>
              <a:rPr lang="en-US" sz="1200" dirty="0" err="1"/>
              <a:t>optics.html</a:t>
            </a:r>
            <a:endParaRPr lang="en-US" sz="1200" dirty="0"/>
          </a:p>
        </p:txBody>
      </p:sp>
      <p:sp>
        <p:nvSpPr>
          <p:cNvPr id="10" name="Rectangle 9"/>
          <p:cNvSpPr/>
          <p:nvPr/>
        </p:nvSpPr>
        <p:spPr>
          <a:xfrm>
            <a:off x="2356091" y="5331281"/>
            <a:ext cx="4572000" cy="923330"/>
          </a:xfrm>
          <a:prstGeom prst="rect">
            <a:avLst/>
          </a:prstGeom>
        </p:spPr>
        <p:txBody>
          <a:bodyPr>
            <a:spAutoFit/>
          </a:bodyPr>
          <a:lstStyle/>
          <a:p>
            <a:r>
              <a:rPr lang="en-US" dirty="0"/>
              <a:t>The trick is to make sure that you are not imaging the light source. The filament is out of the plane of focus, and thus uniformly diffuse. </a:t>
            </a:r>
          </a:p>
        </p:txBody>
      </p:sp>
    </p:spTree>
    <p:extLst>
      <p:ext uri="{BB962C8B-B14F-4D97-AF65-F5344CB8AC3E}">
        <p14:creationId xmlns:p14="http://schemas.microsoft.com/office/powerpoint/2010/main" val="4265455077"/>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2575806"/>
          </a:xfrm>
        </p:spPr>
        <p:txBody>
          <a:bodyPr>
            <a:normAutofit fontScale="90000"/>
          </a:bodyPr>
          <a:lstStyle/>
          <a:p>
            <a:r>
              <a:rPr lang="en-US" dirty="0"/>
              <a:t>Accuracy and Resolution</a:t>
            </a:r>
            <a:br>
              <a:rPr lang="en-US" dirty="0"/>
            </a:br>
            <a:r>
              <a:rPr lang="en-US" dirty="0"/>
              <a:t>and Diffraction Effects</a:t>
            </a:r>
            <a:br>
              <a:rPr lang="en-US" dirty="0"/>
            </a:br>
            <a:r>
              <a:rPr lang="en-US" dirty="0"/>
              <a:t>Why resolution is </a:t>
            </a:r>
            <a:r>
              <a:rPr lang="en-US" dirty="0">
                <a:latin typeface="Symbol" charset="2"/>
                <a:cs typeface="Symbol" charset="2"/>
              </a:rPr>
              <a:t>l</a:t>
            </a:r>
            <a:r>
              <a:rPr lang="en-US" dirty="0"/>
              <a:t>/2 N.A.</a:t>
            </a:r>
            <a:br>
              <a:rPr lang="en-US" dirty="0"/>
            </a:br>
            <a:r>
              <a:rPr lang="en-US" dirty="0"/>
              <a:t>Limit to how sharply you can image</a:t>
            </a:r>
          </a:p>
        </p:txBody>
      </p:sp>
    </p:spTree>
    <p:extLst>
      <p:ext uri="{BB962C8B-B14F-4D97-AF65-F5344CB8AC3E}">
        <p14:creationId xmlns:p14="http://schemas.microsoft.com/office/powerpoint/2010/main" val="1088010682"/>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8093" y="17948"/>
            <a:ext cx="8796075" cy="2373318"/>
          </a:xfrm>
        </p:spPr>
        <p:txBody>
          <a:bodyPr>
            <a:normAutofit/>
          </a:bodyPr>
          <a:lstStyle/>
          <a:p>
            <a:r>
              <a:rPr lang="en-US" sz="4000" b="1" dirty="0">
                <a:solidFill>
                  <a:srgbClr val="0000FF"/>
                </a:solidFill>
              </a:rPr>
              <a:t>Point Spread Function</a:t>
            </a:r>
            <a:br>
              <a:rPr lang="en-US" sz="4000" dirty="0"/>
            </a:br>
            <a:r>
              <a:rPr lang="en-US" sz="2200" dirty="0"/>
              <a:t>Even a “point” forms a finite spot on detector.</a:t>
            </a:r>
            <a:br>
              <a:rPr lang="en-US" sz="2200" b="1" dirty="0">
                <a:solidFill>
                  <a:srgbClr val="0000FF"/>
                </a:solidFill>
              </a:rPr>
            </a:br>
            <a:r>
              <a:rPr lang="en-US" sz="2200" dirty="0"/>
              <a:t>No matter how small an emitting light, it always forms a finite-sized spot, PSF ~ </a:t>
            </a:r>
            <a:r>
              <a:rPr lang="en-US" sz="2200" dirty="0">
                <a:latin typeface="Symbol" charset="2"/>
                <a:cs typeface="Symbol" charset="2"/>
              </a:rPr>
              <a:t>l</a:t>
            </a:r>
            <a:r>
              <a:rPr lang="en-US" sz="2200" dirty="0"/>
              <a:t>/2NA</a:t>
            </a:r>
            <a:br>
              <a:rPr lang="en-US" sz="2200" dirty="0"/>
            </a:br>
            <a:r>
              <a:rPr lang="en-US" sz="2200" dirty="0"/>
              <a:t>You can “never” get better than </a:t>
            </a:r>
            <a:r>
              <a:rPr lang="en-US" sz="2200" dirty="0">
                <a:latin typeface="Symbol" charset="2"/>
                <a:cs typeface="Symbol" charset="2"/>
              </a:rPr>
              <a:t>l</a:t>
            </a:r>
            <a:r>
              <a:rPr lang="en-US" sz="2200" dirty="0"/>
              <a:t>/2NA ~ 500 nm/2* 1.4 ~ 175 nm </a:t>
            </a:r>
          </a:p>
        </p:txBody>
      </p:sp>
      <p:pic>
        <p:nvPicPr>
          <p:cNvPr id="4" name="Picture 3"/>
          <p:cNvPicPr>
            <a:picLocks noChangeAspect="1"/>
          </p:cNvPicPr>
          <p:nvPr/>
        </p:nvPicPr>
        <p:blipFill>
          <a:blip r:embed="rId2"/>
          <a:stretch>
            <a:fillRect/>
          </a:stretch>
        </p:blipFill>
        <p:spPr>
          <a:xfrm>
            <a:off x="810697" y="2634446"/>
            <a:ext cx="4186993" cy="4025955"/>
          </a:xfrm>
          <a:prstGeom prst="rect">
            <a:avLst/>
          </a:prstGeom>
        </p:spPr>
      </p:pic>
      <p:grpSp>
        <p:nvGrpSpPr>
          <p:cNvPr id="6" name="Group 5"/>
          <p:cNvGrpSpPr/>
          <p:nvPr/>
        </p:nvGrpSpPr>
        <p:grpSpPr>
          <a:xfrm>
            <a:off x="5323585" y="2979853"/>
            <a:ext cx="3351754" cy="3581521"/>
            <a:chOff x="5323585" y="2763693"/>
            <a:chExt cx="3351754" cy="3581521"/>
          </a:xfrm>
        </p:grpSpPr>
        <p:pic>
          <p:nvPicPr>
            <p:cNvPr id="5" name="Picture 4"/>
            <p:cNvPicPr>
              <a:picLocks noChangeAspect="1"/>
            </p:cNvPicPr>
            <p:nvPr/>
          </p:nvPicPr>
          <p:blipFill>
            <a:blip r:embed="rId3"/>
            <a:stretch>
              <a:fillRect/>
            </a:stretch>
          </p:blipFill>
          <p:spPr>
            <a:xfrm>
              <a:off x="5323585" y="2763693"/>
              <a:ext cx="3351754" cy="2985325"/>
            </a:xfrm>
            <a:prstGeom prst="rect">
              <a:avLst/>
            </a:prstGeom>
          </p:spPr>
        </p:pic>
        <p:sp>
          <p:nvSpPr>
            <p:cNvPr id="3" name="TextBox 2"/>
            <p:cNvSpPr txBox="1"/>
            <p:nvPr/>
          </p:nvSpPr>
          <p:spPr>
            <a:xfrm>
              <a:off x="6161307" y="5975882"/>
              <a:ext cx="2003260" cy="369332"/>
            </a:xfrm>
            <a:prstGeom prst="rect">
              <a:avLst/>
            </a:prstGeom>
            <a:noFill/>
          </p:spPr>
          <p:txBody>
            <a:bodyPr wrap="none" rtlCol="0">
              <a:spAutoFit/>
            </a:bodyPr>
            <a:lstStyle/>
            <a:p>
              <a:r>
                <a:rPr lang="en-US" dirty="0"/>
                <a:t>PSF depends on NA</a:t>
              </a:r>
            </a:p>
          </p:txBody>
        </p:sp>
      </p:grpSp>
      <p:sp>
        <p:nvSpPr>
          <p:cNvPr id="7" name="Rectangle 6"/>
          <p:cNvSpPr/>
          <p:nvPr/>
        </p:nvSpPr>
        <p:spPr>
          <a:xfrm>
            <a:off x="0" y="2199584"/>
            <a:ext cx="9144000" cy="461665"/>
          </a:xfrm>
          <a:prstGeom prst="rect">
            <a:avLst/>
          </a:prstGeom>
        </p:spPr>
        <p:txBody>
          <a:bodyPr wrap="square">
            <a:spAutoFit/>
          </a:bodyPr>
          <a:lstStyle/>
          <a:p>
            <a:pPr algn="ctr"/>
            <a:r>
              <a:rPr lang="en-US" sz="2400" dirty="0">
                <a:solidFill>
                  <a:srgbClr val="0000FF"/>
                </a:solidFill>
              </a:rPr>
              <a:t>(Caveat: can do 100x better with single molecules!)</a:t>
            </a:r>
            <a:endParaRPr lang="en-US" sz="2400" dirty="0"/>
          </a:p>
        </p:txBody>
      </p:sp>
    </p:spTree>
    <p:extLst>
      <p:ext uri="{BB962C8B-B14F-4D97-AF65-F5344CB8AC3E}">
        <p14:creationId xmlns:p14="http://schemas.microsoft.com/office/powerpoint/2010/main" val="170832792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7" name="Rectangle 2"/>
          <p:cNvSpPr>
            <a:spLocks noGrp="1" noChangeArrowheads="1"/>
          </p:cNvSpPr>
          <p:nvPr>
            <p:ph type="title"/>
          </p:nvPr>
        </p:nvSpPr>
        <p:spPr>
          <a:xfrm>
            <a:off x="0" y="0"/>
            <a:ext cx="9144000" cy="482600"/>
          </a:xfrm>
        </p:spPr>
        <p:txBody>
          <a:bodyPr>
            <a:normAutofit fontScale="90000"/>
          </a:bodyPr>
          <a:lstStyle/>
          <a:p>
            <a:r>
              <a:rPr lang="en-US" sz="3600" b="1" u="sng" dirty="0">
                <a:solidFill>
                  <a:srgbClr val="0033CC"/>
                </a:solidFill>
                <a:latin typeface="Times New Roman" charset="0"/>
              </a:rPr>
              <a:t>Resolution</a:t>
            </a:r>
            <a:r>
              <a:rPr lang="en-US" sz="3600" b="1" dirty="0">
                <a:solidFill>
                  <a:srgbClr val="0033CC"/>
                </a:solidFill>
                <a:latin typeface="Times New Roman" charset="0"/>
              </a:rPr>
              <a:t>: The Abbe or Rayleigh criteria</a:t>
            </a:r>
          </a:p>
        </p:txBody>
      </p:sp>
      <p:sp>
        <p:nvSpPr>
          <p:cNvPr id="24578" name="Rectangle 3"/>
          <p:cNvSpPr>
            <a:spLocks noGrp="1" noChangeArrowheads="1"/>
          </p:cNvSpPr>
          <p:nvPr>
            <p:ph type="body" sz="half" idx="1"/>
          </p:nvPr>
        </p:nvSpPr>
        <p:spPr>
          <a:xfrm>
            <a:off x="0" y="533400"/>
            <a:ext cx="9144000" cy="430213"/>
          </a:xfrm>
        </p:spPr>
        <p:txBody>
          <a:bodyPr/>
          <a:lstStyle/>
          <a:p>
            <a:pPr algn="ctr">
              <a:lnSpc>
                <a:spcPct val="80000"/>
              </a:lnSpc>
              <a:buFontTx/>
              <a:buNone/>
            </a:pPr>
            <a:r>
              <a:rPr lang="en-US" sz="2600">
                <a:latin typeface="Times New Roman" charset="0"/>
              </a:rPr>
              <a:t>How well can you resolve two nearby (point) objects?</a:t>
            </a:r>
          </a:p>
        </p:txBody>
      </p:sp>
      <p:grpSp>
        <p:nvGrpSpPr>
          <p:cNvPr id="5" name="Group 4"/>
          <p:cNvGrpSpPr/>
          <p:nvPr/>
        </p:nvGrpSpPr>
        <p:grpSpPr>
          <a:xfrm>
            <a:off x="270879" y="1084396"/>
            <a:ext cx="8822137" cy="2613521"/>
            <a:chOff x="-69912" y="2921756"/>
            <a:chExt cx="9176440" cy="2650920"/>
          </a:xfrm>
        </p:grpSpPr>
        <p:grpSp>
          <p:nvGrpSpPr>
            <p:cNvPr id="24579" name="Group 10"/>
            <p:cNvGrpSpPr>
              <a:grpSpLocks/>
            </p:cNvGrpSpPr>
            <p:nvPr/>
          </p:nvGrpSpPr>
          <p:grpSpPr bwMode="auto">
            <a:xfrm>
              <a:off x="-69912" y="2921756"/>
              <a:ext cx="9176440" cy="2650920"/>
              <a:chOff x="-99" y="2784"/>
              <a:chExt cx="4913" cy="2449"/>
            </a:xfrm>
          </p:grpSpPr>
          <p:pic>
            <p:nvPicPr>
              <p:cNvPr id="24583" name="Picture 6" descr="rayc"/>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03" y="2784"/>
                <a:ext cx="3913" cy="2208"/>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24585" name="Text Box 8"/>
              <p:cNvSpPr txBox="1">
                <a:spLocks noChangeArrowheads="1"/>
              </p:cNvSpPr>
              <p:nvPr/>
            </p:nvSpPr>
            <p:spPr bwMode="auto">
              <a:xfrm>
                <a:off x="-99" y="4858"/>
                <a:ext cx="4913" cy="375"/>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wrap="square">
                <a:spAutoFit/>
              </a:bodyPr>
              <a:lstStyle>
                <a:lvl1pPr eaLnBrk="0" hangingPunct="0">
                  <a:defRPr sz="2400">
                    <a:solidFill>
                      <a:schemeClr val="tx1"/>
                    </a:solidFill>
                    <a:latin typeface="Arial" charset="0"/>
                    <a:ea typeface="ＭＳ Ｐゴシック" charset="0"/>
                    <a:cs typeface="ＭＳ Ｐゴシック" charset="0"/>
                  </a:defRPr>
                </a:lvl1pPr>
                <a:lvl2pPr marL="742950" indent="-285750" eaLnBrk="0" hangingPunct="0">
                  <a:defRPr sz="2400">
                    <a:solidFill>
                      <a:schemeClr val="tx1"/>
                    </a:solidFill>
                    <a:latin typeface="Arial" charset="0"/>
                    <a:ea typeface="ＭＳ Ｐゴシック" charset="0"/>
                  </a:defRPr>
                </a:lvl2pPr>
                <a:lvl3pPr marL="1143000" indent="-228600" eaLnBrk="0" hangingPunct="0">
                  <a:defRPr sz="2400">
                    <a:solidFill>
                      <a:schemeClr val="tx1"/>
                    </a:solidFill>
                    <a:latin typeface="Arial" charset="0"/>
                    <a:ea typeface="ＭＳ Ｐゴシック" charset="0"/>
                  </a:defRPr>
                </a:lvl3pPr>
                <a:lvl4pPr marL="1600200" indent="-228600" eaLnBrk="0" hangingPunct="0">
                  <a:defRPr sz="2400">
                    <a:solidFill>
                      <a:schemeClr val="tx1"/>
                    </a:solidFill>
                    <a:latin typeface="Arial" charset="0"/>
                    <a:ea typeface="ＭＳ Ｐゴシック" charset="0"/>
                  </a:defRPr>
                </a:lvl4pPr>
                <a:lvl5pPr marL="2057400" indent="-228600" eaLnBrk="0" hangingPunct="0">
                  <a:defRPr sz="2400">
                    <a:solidFill>
                      <a:schemeClr val="tx1"/>
                    </a:solidFill>
                    <a:latin typeface="Arial" charset="0"/>
                    <a:ea typeface="ＭＳ Ｐゴシック" charset="0"/>
                  </a:defRPr>
                </a:lvl5pPr>
                <a:lvl6pPr marL="2514600" indent="-228600" eaLnBrk="0" fontAlgn="base" hangingPunct="0">
                  <a:spcBef>
                    <a:spcPct val="0"/>
                  </a:spcBef>
                  <a:spcAft>
                    <a:spcPct val="0"/>
                  </a:spcAft>
                  <a:defRPr sz="2400">
                    <a:solidFill>
                      <a:schemeClr val="tx1"/>
                    </a:solidFill>
                    <a:latin typeface="Arial" charset="0"/>
                    <a:ea typeface="ＭＳ Ｐゴシック" charset="0"/>
                  </a:defRPr>
                </a:lvl6pPr>
                <a:lvl7pPr marL="2971800" indent="-228600" eaLnBrk="0" fontAlgn="base" hangingPunct="0">
                  <a:spcBef>
                    <a:spcPct val="0"/>
                  </a:spcBef>
                  <a:spcAft>
                    <a:spcPct val="0"/>
                  </a:spcAft>
                  <a:defRPr sz="2400">
                    <a:solidFill>
                      <a:schemeClr val="tx1"/>
                    </a:solidFill>
                    <a:latin typeface="Arial" charset="0"/>
                    <a:ea typeface="ＭＳ Ｐゴシック" charset="0"/>
                  </a:defRPr>
                </a:lvl7pPr>
                <a:lvl8pPr marL="3429000" indent="-228600" eaLnBrk="0" fontAlgn="base" hangingPunct="0">
                  <a:spcBef>
                    <a:spcPct val="0"/>
                  </a:spcBef>
                  <a:spcAft>
                    <a:spcPct val="0"/>
                  </a:spcAft>
                  <a:defRPr sz="2400">
                    <a:solidFill>
                      <a:schemeClr val="tx1"/>
                    </a:solidFill>
                    <a:latin typeface="Arial" charset="0"/>
                    <a:ea typeface="ＭＳ Ｐゴシック" charset="0"/>
                  </a:defRPr>
                </a:lvl8pPr>
                <a:lvl9pPr marL="3886200" indent="-228600" eaLnBrk="0" fontAlgn="base" hangingPunct="0">
                  <a:spcBef>
                    <a:spcPct val="0"/>
                  </a:spcBef>
                  <a:spcAft>
                    <a:spcPct val="0"/>
                  </a:spcAft>
                  <a:defRPr sz="2400">
                    <a:solidFill>
                      <a:schemeClr val="tx1"/>
                    </a:solidFill>
                    <a:latin typeface="Arial" charset="0"/>
                    <a:ea typeface="ＭＳ Ｐゴシック" charset="0"/>
                  </a:defRPr>
                </a:lvl9pPr>
              </a:lstStyle>
              <a:p>
                <a:pPr algn="ctr" eaLnBrk="1" hangingPunct="1">
                  <a:spcBef>
                    <a:spcPct val="50000"/>
                  </a:spcBef>
                </a:pPr>
                <a:r>
                  <a:rPr lang="en-US" sz="2000" dirty="0"/>
                  <a:t>The resolution is limited to how well you can separate two overlapping PSFs.</a:t>
                </a:r>
              </a:p>
            </p:txBody>
          </p:sp>
        </p:grpSp>
        <p:grpSp>
          <p:nvGrpSpPr>
            <p:cNvPr id="2" name="Group 1"/>
            <p:cNvGrpSpPr/>
            <p:nvPr/>
          </p:nvGrpSpPr>
          <p:grpSpPr>
            <a:xfrm>
              <a:off x="421316" y="3839133"/>
              <a:ext cx="1907006" cy="923330"/>
              <a:chOff x="421316" y="3839133"/>
              <a:chExt cx="1907006" cy="923330"/>
            </a:xfrm>
          </p:grpSpPr>
          <p:cxnSp>
            <p:nvCxnSpPr>
              <p:cNvPr id="4" name="Straight Arrow Connector 3"/>
              <p:cNvCxnSpPr/>
              <p:nvPr/>
            </p:nvCxnSpPr>
            <p:spPr>
              <a:xfrm>
                <a:off x="2017490" y="4532203"/>
                <a:ext cx="310832" cy="0"/>
              </a:xfrm>
              <a:prstGeom prst="straightConnector1">
                <a:avLst/>
              </a:prstGeom>
              <a:ln>
                <a:solidFill>
                  <a:srgbClr val="000000"/>
                </a:solidFill>
                <a:headEnd type="arrow"/>
                <a:tailEnd type="arrow"/>
              </a:ln>
            </p:spPr>
            <p:style>
              <a:lnRef idx="2">
                <a:schemeClr val="accent1"/>
              </a:lnRef>
              <a:fillRef idx="0">
                <a:schemeClr val="accent1"/>
              </a:fillRef>
              <a:effectRef idx="1">
                <a:schemeClr val="accent1"/>
              </a:effectRef>
              <a:fontRef idx="minor">
                <a:schemeClr val="tx1"/>
              </a:fontRef>
            </p:style>
          </p:cxnSp>
          <p:sp>
            <p:nvSpPr>
              <p:cNvPr id="6" name="TextBox 5"/>
              <p:cNvSpPr txBox="1"/>
              <p:nvPr/>
            </p:nvSpPr>
            <p:spPr>
              <a:xfrm>
                <a:off x="421316" y="3839133"/>
                <a:ext cx="1585387" cy="923330"/>
              </a:xfrm>
              <a:prstGeom prst="rect">
                <a:avLst/>
              </a:prstGeom>
              <a:noFill/>
            </p:spPr>
            <p:txBody>
              <a:bodyPr wrap="square" rtlCol="0">
                <a:spAutoFit/>
              </a:bodyPr>
              <a:lstStyle/>
              <a:p>
                <a:r>
                  <a:rPr lang="en-US" b="1" dirty="0"/>
                  <a:t>Light always spreads out to ~ </a:t>
                </a:r>
                <a:r>
                  <a:rPr lang="en-US" b="1" dirty="0">
                    <a:latin typeface="Symbol" charset="2"/>
                    <a:cs typeface="Symbol" charset="2"/>
                  </a:rPr>
                  <a:t>l</a:t>
                </a:r>
                <a:r>
                  <a:rPr lang="en-US" b="1" dirty="0"/>
                  <a:t>/2NA </a:t>
                </a:r>
              </a:p>
            </p:txBody>
          </p:sp>
        </p:grpSp>
      </p:grpSp>
      <p:pic>
        <p:nvPicPr>
          <p:cNvPr id="13" name="Picture 4" descr="rayleigh"/>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896306" y="867411"/>
            <a:ext cx="1247694" cy="1562966"/>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8" name="TextBox 7"/>
          <p:cNvSpPr txBox="1"/>
          <p:nvPr/>
        </p:nvSpPr>
        <p:spPr>
          <a:xfrm>
            <a:off x="1871173" y="3889482"/>
            <a:ext cx="6232270" cy="523220"/>
          </a:xfrm>
          <a:prstGeom prst="rect">
            <a:avLst/>
          </a:prstGeom>
          <a:noFill/>
        </p:spPr>
        <p:txBody>
          <a:bodyPr wrap="none" rtlCol="0">
            <a:spAutoFit/>
          </a:bodyPr>
          <a:lstStyle/>
          <a:p>
            <a:r>
              <a:rPr lang="en-US" sz="2800" dirty="0"/>
              <a:t>Rayleigh Criteria ~ ~ </a:t>
            </a:r>
            <a:r>
              <a:rPr lang="en-US" sz="2800" dirty="0">
                <a:latin typeface="Symbol" charset="2"/>
                <a:cs typeface="Symbol" charset="2"/>
              </a:rPr>
              <a:t>l</a:t>
            </a:r>
            <a:r>
              <a:rPr lang="en-US" sz="2800" dirty="0"/>
              <a:t>/2NA ~ 200-250 nm </a:t>
            </a:r>
          </a:p>
        </p:txBody>
      </p:sp>
      <p:sp>
        <p:nvSpPr>
          <p:cNvPr id="3" name="TextBox 2"/>
          <p:cNvSpPr txBox="1"/>
          <p:nvPr/>
        </p:nvSpPr>
        <p:spPr>
          <a:xfrm>
            <a:off x="743141" y="5013446"/>
            <a:ext cx="7827834" cy="461665"/>
          </a:xfrm>
          <a:prstGeom prst="rect">
            <a:avLst/>
          </a:prstGeom>
          <a:noFill/>
        </p:spPr>
        <p:txBody>
          <a:bodyPr wrap="none" rtlCol="0">
            <a:spAutoFit/>
          </a:bodyPr>
          <a:lstStyle/>
          <a:p>
            <a:r>
              <a:rPr lang="en-US" sz="2400" dirty="0">
                <a:solidFill>
                  <a:srgbClr val="FF0000"/>
                </a:solidFill>
              </a:rPr>
              <a:t>We will overcome this limit through single molecule imaging!</a:t>
            </a:r>
          </a:p>
        </p:txBody>
      </p:sp>
    </p:spTree>
    <p:extLst>
      <p:ext uri="{BB962C8B-B14F-4D97-AF65-F5344CB8AC3E}">
        <p14:creationId xmlns:p14="http://schemas.microsoft.com/office/powerpoint/2010/main" val="1231036518"/>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8093" y="17948"/>
            <a:ext cx="8796075" cy="2373318"/>
          </a:xfrm>
        </p:spPr>
        <p:txBody>
          <a:bodyPr>
            <a:normAutofit fontScale="90000"/>
          </a:bodyPr>
          <a:lstStyle/>
          <a:p>
            <a:r>
              <a:rPr lang="en-US" sz="4000" b="1" dirty="0">
                <a:solidFill>
                  <a:srgbClr val="0000FF"/>
                </a:solidFill>
              </a:rPr>
              <a:t>Point Spread Function</a:t>
            </a:r>
            <a:br>
              <a:rPr lang="en-US" sz="4000" dirty="0"/>
            </a:br>
            <a:r>
              <a:rPr lang="en-US" sz="4000" dirty="0"/>
              <a:t>If you don’t have a point emitter, but one that has a z-component, you also have a </a:t>
            </a:r>
            <a:r>
              <a:rPr lang="en-US" sz="4000" dirty="0" err="1"/>
              <a:t>PSF</a:t>
            </a:r>
            <a:r>
              <a:rPr lang="en-US" sz="4000" baseline="-25000" dirty="0" err="1"/>
              <a:t>z</a:t>
            </a:r>
            <a:r>
              <a:rPr lang="en-US" sz="4000" dirty="0"/>
              <a:t>.</a:t>
            </a:r>
            <a:endParaRPr lang="en-US" sz="2200" dirty="0"/>
          </a:p>
        </p:txBody>
      </p:sp>
      <p:pic>
        <p:nvPicPr>
          <p:cNvPr id="8" name="Picture 7"/>
          <p:cNvPicPr>
            <a:picLocks noChangeAspect="1"/>
          </p:cNvPicPr>
          <p:nvPr/>
        </p:nvPicPr>
        <p:blipFill rotWithShape="1">
          <a:blip r:embed="rId2"/>
          <a:srcRect t="10574" r="67593"/>
          <a:stretch/>
        </p:blipFill>
        <p:spPr>
          <a:xfrm>
            <a:off x="4684889" y="2151379"/>
            <a:ext cx="2469444" cy="3997678"/>
          </a:xfrm>
          <a:prstGeom prst="rect">
            <a:avLst/>
          </a:prstGeom>
        </p:spPr>
      </p:pic>
      <p:pic>
        <p:nvPicPr>
          <p:cNvPr id="9" name="Picture 8"/>
          <p:cNvPicPr>
            <a:picLocks noChangeAspect="1"/>
          </p:cNvPicPr>
          <p:nvPr/>
        </p:nvPicPr>
        <p:blipFill rotWithShape="1">
          <a:blip r:embed="rId3"/>
          <a:srcRect t="6465" r="62386"/>
          <a:stretch/>
        </p:blipFill>
        <p:spPr>
          <a:xfrm>
            <a:off x="1128880" y="2257780"/>
            <a:ext cx="2913944" cy="4062588"/>
          </a:xfrm>
          <a:prstGeom prst="rect">
            <a:avLst/>
          </a:prstGeom>
        </p:spPr>
      </p:pic>
      <p:sp>
        <p:nvSpPr>
          <p:cNvPr id="6" name="Rectangle 5"/>
          <p:cNvSpPr/>
          <p:nvPr/>
        </p:nvSpPr>
        <p:spPr>
          <a:xfrm>
            <a:off x="4572000" y="6124773"/>
            <a:ext cx="4572000" cy="646331"/>
          </a:xfrm>
          <a:prstGeom prst="rect">
            <a:avLst/>
          </a:prstGeom>
        </p:spPr>
        <p:txBody>
          <a:bodyPr>
            <a:spAutoFit/>
          </a:bodyPr>
          <a:lstStyle/>
          <a:p>
            <a:r>
              <a:rPr lang="en-US" dirty="0"/>
              <a:t>http://</a:t>
            </a:r>
            <a:r>
              <a:rPr lang="en-US" dirty="0" err="1"/>
              <a:t>olympus.magnet.fsu.edu</a:t>
            </a:r>
            <a:r>
              <a:rPr lang="en-US" dirty="0"/>
              <a:t>/primer/</a:t>
            </a:r>
            <a:r>
              <a:rPr lang="en-US" dirty="0" err="1"/>
              <a:t>digitalimaging</a:t>
            </a:r>
            <a:r>
              <a:rPr lang="en-US" dirty="0"/>
              <a:t>/</a:t>
            </a:r>
            <a:r>
              <a:rPr lang="en-US" dirty="0" err="1"/>
              <a:t>deconvolution</a:t>
            </a:r>
            <a:r>
              <a:rPr lang="en-US" dirty="0"/>
              <a:t>/</a:t>
            </a:r>
            <a:r>
              <a:rPr lang="en-US" dirty="0" err="1"/>
              <a:t>deconintro.html</a:t>
            </a:r>
            <a:endParaRPr lang="en-US" dirty="0"/>
          </a:p>
        </p:txBody>
      </p:sp>
      <p:sp>
        <p:nvSpPr>
          <p:cNvPr id="4" name="Oval 3"/>
          <p:cNvSpPr/>
          <p:nvPr/>
        </p:nvSpPr>
        <p:spPr>
          <a:xfrm>
            <a:off x="2610547" y="4219224"/>
            <a:ext cx="663222" cy="211667"/>
          </a:xfrm>
          <a:prstGeom prst="ellipse">
            <a:avLst/>
          </a:prstGeom>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914979292"/>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62973"/>
            <a:ext cx="8229600" cy="1143000"/>
          </a:xfrm>
        </p:spPr>
        <p:txBody>
          <a:bodyPr/>
          <a:lstStyle/>
          <a:p>
            <a:r>
              <a:rPr lang="en-US" b="1" dirty="0" err="1">
                <a:solidFill>
                  <a:srgbClr val="0000FF"/>
                </a:solidFill>
              </a:rPr>
              <a:t>Deconvolution</a:t>
            </a:r>
            <a:r>
              <a:rPr lang="en-US" b="1" dirty="0">
                <a:solidFill>
                  <a:srgbClr val="0000FF"/>
                </a:solidFill>
              </a:rPr>
              <a:t> Microscopy</a:t>
            </a:r>
          </a:p>
        </p:txBody>
      </p:sp>
      <p:sp>
        <p:nvSpPr>
          <p:cNvPr id="3" name="Content Placeholder 2"/>
          <p:cNvSpPr>
            <a:spLocks noGrp="1"/>
          </p:cNvSpPr>
          <p:nvPr>
            <p:ph idx="1"/>
          </p:nvPr>
        </p:nvSpPr>
        <p:spPr>
          <a:xfrm>
            <a:off x="457200" y="1008419"/>
            <a:ext cx="8229600" cy="1310037"/>
          </a:xfrm>
        </p:spPr>
        <p:txBody>
          <a:bodyPr>
            <a:normAutofit fontScale="92500" lnSpcReduction="20000"/>
          </a:bodyPr>
          <a:lstStyle/>
          <a:p>
            <a:pPr marL="0" indent="0">
              <a:buNone/>
            </a:pPr>
            <a:r>
              <a:rPr lang="en-US" dirty="0"/>
              <a:t>PSF has not only an </a:t>
            </a:r>
            <a:r>
              <a:rPr lang="en-US" dirty="0" err="1"/>
              <a:t>x,y</a:t>
            </a:r>
            <a:r>
              <a:rPr lang="en-US" dirty="0"/>
              <a:t> component, but also a z-component. You see in x-y, but this is the x-y from a whole bunch of z emitters.</a:t>
            </a:r>
          </a:p>
        </p:txBody>
      </p:sp>
      <p:pic>
        <p:nvPicPr>
          <p:cNvPr id="4" name="Picture 3"/>
          <p:cNvPicPr>
            <a:picLocks noChangeAspect="1"/>
          </p:cNvPicPr>
          <p:nvPr/>
        </p:nvPicPr>
        <p:blipFill>
          <a:blip r:embed="rId2"/>
          <a:stretch>
            <a:fillRect/>
          </a:stretch>
        </p:blipFill>
        <p:spPr>
          <a:xfrm>
            <a:off x="2136422" y="2177345"/>
            <a:ext cx="4635500" cy="4140200"/>
          </a:xfrm>
          <a:prstGeom prst="rect">
            <a:avLst/>
          </a:prstGeom>
        </p:spPr>
      </p:pic>
    </p:spTree>
    <p:extLst>
      <p:ext uri="{BB962C8B-B14F-4D97-AF65-F5344CB8AC3E}">
        <p14:creationId xmlns:p14="http://schemas.microsoft.com/office/powerpoint/2010/main" val="615325701"/>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a:t>Deconvolution</a:t>
            </a:r>
            <a:r>
              <a:rPr lang="en-US" dirty="0"/>
              <a:t>: better images</a:t>
            </a:r>
          </a:p>
        </p:txBody>
      </p:sp>
      <p:pic>
        <p:nvPicPr>
          <p:cNvPr id="4" name="Content Placeholder 3"/>
          <p:cNvPicPr>
            <a:picLocks noGrp="1" noChangeAspect="1"/>
          </p:cNvPicPr>
          <p:nvPr>
            <p:ph idx="1"/>
          </p:nvPr>
        </p:nvPicPr>
        <p:blipFill>
          <a:blip r:embed="rId2"/>
          <a:srcRect t="10148" b="10148"/>
          <a:stretch>
            <a:fillRect/>
          </a:stretch>
        </p:blipFill>
        <p:spPr/>
      </p:pic>
      <p:sp>
        <p:nvSpPr>
          <p:cNvPr id="5" name="Rectangle 4"/>
          <p:cNvSpPr/>
          <p:nvPr/>
        </p:nvSpPr>
        <p:spPr>
          <a:xfrm>
            <a:off x="4114800" y="6211669"/>
            <a:ext cx="4572000" cy="523220"/>
          </a:xfrm>
          <a:prstGeom prst="rect">
            <a:avLst/>
          </a:prstGeom>
        </p:spPr>
        <p:txBody>
          <a:bodyPr>
            <a:spAutoFit/>
          </a:bodyPr>
          <a:lstStyle/>
          <a:p>
            <a:r>
              <a:rPr lang="en-US" sz="1400" dirty="0"/>
              <a:t>http://</a:t>
            </a:r>
            <a:r>
              <a:rPr lang="en-US" sz="1400" dirty="0" err="1"/>
              <a:t>media.materialsviews.com</a:t>
            </a:r>
            <a:r>
              <a:rPr lang="en-US" sz="1400" dirty="0"/>
              <a:t>/</a:t>
            </a:r>
            <a:r>
              <a:rPr lang="en-US" sz="1400" dirty="0" err="1"/>
              <a:t>wp</a:t>
            </a:r>
            <a:r>
              <a:rPr lang="en-US" sz="1400" dirty="0"/>
              <a:t>-content/uploads/2012/01/BX3-and-Deconvolution.jpg</a:t>
            </a:r>
          </a:p>
        </p:txBody>
      </p:sp>
    </p:spTree>
    <p:extLst>
      <p:ext uri="{BB962C8B-B14F-4D97-AF65-F5344CB8AC3E}">
        <p14:creationId xmlns:p14="http://schemas.microsoft.com/office/powerpoint/2010/main" val="4189689672"/>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stretch>
            <a:fillRect/>
          </a:stretch>
        </p:blipFill>
        <p:spPr>
          <a:xfrm>
            <a:off x="1237812" y="1968499"/>
            <a:ext cx="7037374" cy="3421979"/>
          </a:xfrm>
          <a:prstGeom prst="rect">
            <a:avLst/>
          </a:prstGeom>
        </p:spPr>
      </p:pic>
      <p:sp>
        <p:nvSpPr>
          <p:cNvPr id="5" name="Title 1"/>
          <p:cNvSpPr txBox="1">
            <a:spLocks/>
          </p:cNvSpPr>
          <p:nvPr/>
        </p:nvSpPr>
        <p:spPr>
          <a:xfrm>
            <a:off x="270234" y="99007"/>
            <a:ext cx="8470614" cy="1015771"/>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400" kern="1200">
                <a:solidFill>
                  <a:schemeClr val="tx1"/>
                </a:solidFill>
                <a:latin typeface="+mj-lt"/>
                <a:ea typeface="+mj-ea"/>
                <a:cs typeface="+mj-cs"/>
              </a:defRPr>
            </a:lvl1pPr>
          </a:lstStyle>
          <a:p>
            <a:r>
              <a:rPr lang="en-US" sz="3200" b="1" dirty="0">
                <a:solidFill>
                  <a:srgbClr val="0000FF"/>
                </a:solidFill>
              </a:rPr>
              <a:t>What if you can’t see something </a:t>
            </a:r>
          </a:p>
          <a:p>
            <a:r>
              <a:rPr lang="en-US" sz="3200" b="1" dirty="0">
                <a:solidFill>
                  <a:srgbClr val="0000FF"/>
                </a:solidFill>
              </a:rPr>
              <a:t>by change in amplitude?</a:t>
            </a:r>
            <a:endParaRPr lang="en-US" sz="4000" b="1" dirty="0">
              <a:solidFill>
                <a:srgbClr val="0000FF"/>
              </a:solidFill>
            </a:endParaRPr>
          </a:p>
        </p:txBody>
      </p:sp>
      <p:sp>
        <p:nvSpPr>
          <p:cNvPr id="6" name="TextBox 5"/>
          <p:cNvSpPr txBox="1"/>
          <p:nvPr/>
        </p:nvSpPr>
        <p:spPr>
          <a:xfrm>
            <a:off x="2052508" y="977422"/>
            <a:ext cx="5156129" cy="830997"/>
          </a:xfrm>
          <a:prstGeom prst="rect">
            <a:avLst/>
          </a:prstGeom>
          <a:noFill/>
        </p:spPr>
        <p:txBody>
          <a:bodyPr wrap="none" rtlCol="0">
            <a:spAutoFit/>
          </a:bodyPr>
          <a:lstStyle/>
          <a:p>
            <a:pPr algn="ctr"/>
            <a:r>
              <a:rPr lang="en-US" sz="2400" dirty="0"/>
              <a:t>Light has a phase, (plus an amplitude)</a:t>
            </a:r>
          </a:p>
          <a:p>
            <a:pPr algn="ctr"/>
            <a:r>
              <a:rPr lang="en-US" sz="2400" dirty="0"/>
              <a:t>You may be able to see a phase change.</a:t>
            </a:r>
          </a:p>
        </p:txBody>
      </p:sp>
    </p:spTree>
    <p:extLst>
      <p:ext uri="{BB962C8B-B14F-4D97-AF65-F5344CB8AC3E}">
        <p14:creationId xmlns:p14="http://schemas.microsoft.com/office/powerpoint/2010/main" val="2766956405"/>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55237" y="89117"/>
            <a:ext cx="8375968" cy="1043887"/>
          </a:xfrm>
        </p:spPr>
        <p:txBody>
          <a:bodyPr>
            <a:noAutofit/>
          </a:bodyPr>
          <a:lstStyle/>
          <a:p>
            <a:r>
              <a:rPr lang="en-US" sz="3600" b="1" dirty="0">
                <a:solidFill>
                  <a:srgbClr val="0000FF"/>
                </a:solidFill>
              </a:rPr>
              <a:t>Bright-field Microscopy –Phase Contrast</a:t>
            </a:r>
            <a:br>
              <a:rPr lang="en-US" sz="2800" dirty="0">
                <a:solidFill>
                  <a:srgbClr val="0000FF"/>
                </a:solidFill>
              </a:rPr>
            </a:br>
            <a:r>
              <a:rPr lang="en-US" sz="2800" dirty="0">
                <a:solidFill>
                  <a:srgbClr val="0000FF"/>
                </a:solidFill>
              </a:rPr>
              <a:t>Limits to sensitivity</a:t>
            </a:r>
            <a:endParaRPr lang="en-US" sz="3600" dirty="0">
              <a:solidFill>
                <a:srgbClr val="0000FF"/>
              </a:solidFill>
            </a:endParaRPr>
          </a:p>
        </p:txBody>
      </p:sp>
      <p:sp>
        <p:nvSpPr>
          <p:cNvPr id="12" name="TextBox 11"/>
          <p:cNvSpPr txBox="1"/>
          <p:nvPr/>
        </p:nvSpPr>
        <p:spPr>
          <a:xfrm>
            <a:off x="1395176" y="4968386"/>
            <a:ext cx="5385158" cy="830997"/>
          </a:xfrm>
          <a:prstGeom prst="rect">
            <a:avLst/>
          </a:prstGeom>
          <a:noFill/>
        </p:spPr>
        <p:txBody>
          <a:bodyPr wrap="none" rtlCol="0">
            <a:spAutoFit/>
          </a:bodyPr>
          <a:lstStyle/>
          <a:p>
            <a:pPr algn="ctr"/>
            <a:r>
              <a:rPr lang="en-US" sz="2400" dirty="0"/>
              <a:t>Have to interfere with each other, </a:t>
            </a:r>
          </a:p>
          <a:p>
            <a:pPr algn="ctr"/>
            <a:r>
              <a:rPr lang="en-US" sz="2400" dirty="0"/>
              <a:t>i.e. end up hitting detector at same place.</a:t>
            </a:r>
          </a:p>
        </p:txBody>
      </p:sp>
      <p:grpSp>
        <p:nvGrpSpPr>
          <p:cNvPr id="28" name="Group 27"/>
          <p:cNvGrpSpPr/>
          <p:nvPr/>
        </p:nvGrpSpPr>
        <p:grpSpPr>
          <a:xfrm>
            <a:off x="1881547" y="1256359"/>
            <a:ext cx="2901581" cy="3439351"/>
            <a:chOff x="4822005" y="1318525"/>
            <a:chExt cx="2901581" cy="3439351"/>
          </a:xfrm>
        </p:grpSpPr>
        <p:sp>
          <p:nvSpPr>
            <p:cNvPr id="5" name="Rectangle 4"/>
            <p:cNvSpPr/>
            <p:nvPr/>
          </p:nvSpPr>
          <p:spPr>
            <a:xfrm>
              <a:off x="4822005" y="2744088"/>
              <a:ext cx="1900513" cy="381863"/>
            </a:xfrm>
            <a:prstGeom prst="rect">
              <a:avLst/>
            </a:prstGeom>
            <a:solidFill>
              <a:schemeClr val="bg1">
                <a:lumMod val="65000"/>
              </a:schemeClr>
            </a:solidFill>
            <a:ln>
              <a:solidFill>
                <a:srgbClr val="00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7" name="Straight Arrow Connector 6"/>
            <p:cNvCxnSpPr/>
            <p:nvPr/>
          </p:nvCxnSpPr>
          <p:spPr>
            <a:xfrm>
              <a:off x="5976522" y="1714500"/>
              <a:ext cx="8881" cy="967424"/>
            </a:xfrm>
            <a:prstGeom prst="straightConnector1">
              <a:avLst/>
            </a:prstGeom>
            <a:ln>
              <a:solidFill>
                <a:schemeClr val="tx1"/>
              </a:solidFill>
              <a:tailEnd type="arrow"/>
            </a:ln>
          </p:spPr>
          <p:style>
            <a:lnRef idx="2">
              <a:schemeClr val="accent1"/>
            </a:lnRef>
            <a:fillRef idx="0">
              <a:schemeClr val="accent1"/>
            </a:fillRef>
            <a:effectRef idx="1">
              <a:schemeClr val="accent1"/>
            </a:effectRef>
            <a:fontRef idx="minor">
              <a:schemeClr val="tx1"/>
            </a:fontRef>
          </p:style>
        </p:cxnSp>
        <p:cxnSp>
          <p:nvCxnSpPr>
            <p:cNvPr id="8" name="Straight Arrow Connector 7"/>
            <p:cNvCxnSpPr/>
            <p:nvPr/>
          </p:nvCxnSpPr>
          <p:spPr>
            <a:xfrm>
              <a:off x="7096942" y="1714500"/>
              <a:ext cx="8881" cy="2469666"/>
            </a:xfrm>
            <a:prstGeom prst="straightConnector1">
              <a:avLst/>
            </a:prstGeom>
            <a:ln>
              <a:solidFill>
                <a:schemeClr val="tx1"/>
              </a:solidFill>
              <a:tailEnd type="arrow"/>
            </a:ln>
          </p:spPr>
          <p:style>
            <a:lnRef idx="2">
              <a:schemeClr val="accent1"/>
            </a:lnRef>
            <a:fillRef idx="0">
              <a:schemeClr val="accent1"/>
            </a:fillRef>
            <a:effectRef idx="1">
              <a:schemeClr val="accent1"/>
            </a:effectRef>
            <a:fontRef idx="minor">
              <a:schemeClr val="tx1"/>
            </a:fontRef>
          </p:style>
        </p:cxnSp>
        <p:cxnSp>
          <p:nvCxnSpPr>
            <p:cNvPr id="10" name="Straight Arrow Connector 9"/>
            <p:cNvCxnSpPr/>
            <p:nvPr/>
          </p:nvCxnSpPr>
          <p:spPr>
            <a:xfrm>
              <a:off x="5995708" y="3216742"/>
              <a:ext cx="8881" cy="967424"/>
            </a:xfrm>
            <a:prstGeom prst="straightConnector1">
              <a:avLst/>
            </a:prstGeom>
            <a:ln>
              <a:solidFill>
                <a:schemeClr val="tx1">
                  <a:lumMod val="75000"/>
                  <a:lumOff val="25000"/>
                </a:schemeClr>
              </a:solidFill>
              <a:tailEnd type="arrow"/>
            </a:ln>
          </p:spPr>
          <p:style>
            <a:lnRef idx="2">
              <a:schemeClr val="accent1"/>
            </a:lnRef>
            <a:fillRef idx="0">
              <a:schemeClr val="accent1"/>
            </a:fillRef>
            <a:effectRef idx="1">
              <a:schemeClr val="accent1"/>
            </a:effectRef>
            <a:fontRef idx="minor">
              <a:schemeClr val="tx1"/>
            </a:fontRef>
          </p:style>
        </p:cxnSp>
        <p:sp>
          <p:nvSpPr>
            <p:cNvPr id="13" name="TextBox 12"/>
            <p:cNvSpPr txBox="1"/>
            <p:nvPr/>
          </p:nvSpPr>
          <p:spPr>
            <a:xfrm>
              <a:off x="5790023" y="1318525"/>
              <a:ext cx="1070463" cy="369332"/>
            </a:xfrm>
            <a:prstGeom prst="rect">
              <a:avLst/>
            </a:prstGeom>
            <a:noFill/>
          </p:spPr>
          <p:txBody>
            <a:bodyPr wrap="none" rtlCol="0">
              <a:spAutoFit/>
            </a:bodyPr>
            <a:lstStyle/>
            <a:p>
              <a:r>
                <a:rPr lang="en-US" dirty="0"/>
                <a:t>N photon</a:t>
              </a:r>
            </a:p>
          </p:txBody>
        </p:sp>
        <p:grpSp>
          <p:nvGrpSpPr>
            <p:cNvPr id="17" name="Group 16"/>
            <p:cNvGrpSpPr/>
            <p:nvPr/>
          </p:nvGrpSpPr>
          <p:grpSpPr>
            <a:xfrm>
              <a:off x="5159805" y="4335782"/>
              <a:ext cx="2563781" cy="422094"/>
              <a:chOff x="5497605" y="4335782"/>
              <a:chExt cx="2563781" cy="422094"/>
            </a:xfrm>
          </p:grpSpPr>
          <p:sp>
            <p:nvSpPr>
              <p:cNvPr id="14" name="Rectangle 13"/>
              <p:cNvSpPr/>
              <p:nvPr/>
            </p:nvSpPr>
            <p:spPr>
              <a:xfrm>
                <a:off x="5497605" y="4349372"/>
                <a:ext cx="2563781" cy="408504"/>
              </a:xfrm>
              <a:prstGeom prst="rect">
                <a:avLst/>
              </a:prstGeom>
              <a:noFill/>
              <a:ln>
                <a:solidFill>
                  <a:srgbClr val="00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6" name="TextBox 15"/>
              <p:cNvSpPr txBox="1"/>
              <p:nvPr/>
            </p:nvSpPr>
            <p:spPr>
              <a:xfrm>
                <a:off x="6281413" y="4335782"/>
                <a:ext cx="1346598" cy="369332"/>
              </a:xfrm>
              <a:prstGeom prst="rect">
                <a:avLst/>
              </a:prstGeom>
              <a:noFill/>
            </p:spPr>
            <p:txBody>
              <a:bodyPr wrap="square" rtlCol="0">
                <a:spAutoFit/>
              </a:bodyPr>
              <a:lstStyle/>
              <a:p>
                <a:r>
                  <a:rPr lang="en-US" dirty="0"/>
                  <a:t>Detector </a:t>
                </a:r>
              </a:p>
            </p:txBody>
          </p:sp>
        </p:grpSp>
      </p:grpSp>
      <p:pic>
        <p:nvPicPr>
          <p:cNvPr id="29" name="Picture 28"/>
          <p:cNvPicPr>
            <a:picLocks noChangeAspect="1"/>
          </p:cNvPicPr>
          <p:nvPr/>
        </p:nvPicPr>
        <p:blipFill rotWithShape="1">
          <a:blip r:embed="rId2"/>
          <a:srcRect t="54918" r="54477" b="7741"/>
          <a:stretch/>
        </p:blipFill>
        <p:spPr>
          <a:xfrm>
            <a:off x="3913268" y="2435343"/>
            <a:ext cx="1651292" cy="658657"/>
          </a:xfrm>
          <a:prstGeom prst="rect">
            <a:avLst/>
          </a:prstGeom>
          <a:scene3d>
            <a:camera prst="orthographicFront">
              <a:rot lat="0" lon="0" rev="5400000"/>
            </a:camera>
            <a:lightRig rig="threePt" dir="t"/>
          </a:scene3d>
        </p:spPr>
      </p:pic>
      <p:pic>
        <p:nvPicPr>
          <p:cNvPr id="30" name="Picture 29"/>
          <p:cNvPicPr>
            <a:picLocks noChangeAspect="1"/>
          </p:cNvPicPr>
          <p:nvPr/>
        </p:nvPicPr>
        <p:blipFill rotWithShape="1">
          <a:blip r:embed="rId2"/>
          <a:srcRect l="7640" t="54918" r="61853" b="7741"/>
          <a:stretch/>
        </p:blipFill>
        <p:spPr>
          <a:xfrm>
            <a:off x="1742971" y="1504101"/>
            <a:ext cx="1106594" cy="658657"/>
          </a:xfrm>
          <a:prstGeom prst="rect">
            <a:avLst/>
          </a:prstGeom>
          <a:scene3d>
            <a:camera prst="orthographicFront">
              <a:rot lat="0" lon="0" rev="5400000"/>
            </a:camera>
            <a:lightRig rig="threePt" dir="t"/>
          </a:scene3d>
        </p:spPr>
      </p:pic>
      <p:pic>
        <p:nvPicPr>
          <p:cNvPr id="25" name="Picture 24"/>
          <p:cNvPicPr>
            <a:picLocks noChangeAspect="1"/>
          </p:cNvPicPr>
          <p:nvPr/>
        </p:nvPicPr>
        <p:blipFill rotWithShape="1">
          <a:blip r:embed="rId2"/>
          <a:srcRect l="7640" t="54918" r="64173" b="7741"/>
          <a:stretch/>
        </p:blipFill>
        <p:spPr>
          <a:xfrm>
            <a:off x="2989529" y="3379786"/>
            <a:ext cx="1022423" cy="658657"/>
          </a:xfrm>
          <a:prstGeom prst="rect">
            <a:avLst/>
          </a:prstGeom>
          <a:scene3d>
            <a:camera prst="orthographicFront">
              <a:rot lat="0" lon="0" rev="5400000"/>
            </a:camera>
            <a:lightRig rig="threePt" dir="t"/>
          </a:scene3d>
        </p:spPr>
      </p:pic>
      <p:pic>
        <p:nvPicPr>
          <p:cNvPr id="27" name="Picture 26"/>
          <p:cNvPicPr>
            <a:picLocks noChangeAspect="1"/>
          </p:cNvPicPr>
          <p:nvPr/>
        </p:nvPicPr>
        <p:blipFill rotWithShape="1">
          <a:blip r:embed="rId2"/>
          <a:srcRect l="52583" t="10989"/>
          <a:stretch/>
        </p:blipFill>
        <p:spPr>
          <a:xfrm rot="16200000">
            <a:off x="6102473" y="1715711"/>
            <a:ext cx="2848368" cy="2600018"/>
          </a:xfrm>
          <a:prstGeom prst="rect">
            <a:avLst/>
          </a:prstGeom>
        </p:spPr>
      </p:pic>
      <p:sp>
        <p:nvSpPr>
          <p:cNvPr id="3" name="TextBox 2"/>
          <p:cNvSpPr txBox="1"/>
          <p:nvPr/>
        </p:nvSpPr>
        <p:spPr>
          <a:xfrm>
            <a:off x="1337628" y="2688484"/>
            <a:ext cx="1229559" cy="369332"/>
          </a:xfrm>
          <a:prstGeom prst="rect">
            <a:avLst/>
          </a:prstGeom>
          <a:noFill/>
        </p:spPr>
        <p:txBody>
          <a:bodyPr wrap="square" rtlCol="0">
            <a:spAutoFit/>
          </a:bodyPr>
          <a:lstStyle/>
          <a:p>
            <a:r>
              <a:rPr lang="en-US" dirty="0"/>
              <a:t>+</a:t>
            </a:r>
            <a:r>
              <a:rPr lang="en-US" dirty="0">
                <a:latin typeface="Symbol" charset="2"/>
                <a:cs typeface="Symbol" charset="2"/>
              </a:rPr>
              <a:t>f</a:t>
            </a:r>
            <a:r>
              <a:rPr lang="en-US" dirty="0"/>
              <a:t> </a:t>
            </a:r>
          </a:p>
        </p:txBody>
      </p:sp>
      <p:sp>
        <p:nvSpPr>
          <p:cNvPr id="4" name="TextBox 3"/>
          <p:cNvSpPr txBox="1"/>
          <p:nvPr/>
        </p:nvSpPr>
        <p:spPr>
          <a:xfrm>
            <a:off x="1026854" y="1796826"/>
            <a:ext cx="748923" cy="369332"/>
          </a:xfrm>
          <a:prstGeom prst="rect">
            <a:avLst/>
          </a:prstGeom>
          <a:noFill/>
        </p:spPr>
        <p:txBody>
          <a:bodyPr wrap="none" rtlCol="0">
            <a:spAutoFit/>
          </a:bodyPr>
          <a:lstStyle/>
          <a:p>
            <a:r>
              <a:rPr lang="en-US" dirty="0"/>
              <a:t>sin </a:t>
            </a:r>
            <a:r>
              <a:rPr lang="en-US" dirty="0" err="1"/>
              <a:t>wt</a:t>
            </a:r>
            <a:endParaRPr lang="en-US" dirty="0"/>
          </a:p>
        </p:txBody>
      </p:sp>
      <p:sp>
        <p:nvSpPr>
          <p:cNvPr id="32" name="TextBox 31"/>
          <p:cNvSpPr txBox="1"/>
          <p:nvPr/>
        </p:nvSpPr>
        <p:spPr>
          <a:xfrm>
            <a:off x="1500673" y="3379786"/>
            <a:ext cx="1269060" cy="369332"/>
          </a:xfrm>
          <a:prstGeom prst="rect">
            <a:avLst/>
          </a:prstGeom>
          <a:noFill/>
        </p:spPr>
        <p:txBody>
          <a:bodyPr wrap="none" rtlCol="0">
            <a:spAutoFit/>
          </a:bodyPr>
          <a:lstStyle/>
          <a:p>
            <a:r>
              <a:rPr lang="en-US" dirty="0"/>
              <a:t>A sin </a:t>
            </a:r>
            <a:r>
              <a:rPr lang="en-US" dirty="0" err="1"/>
              <a:t>wt</a:t>
            </a:r>
            <a:r>
              <a:rPr lang="en-US" dirty="0"/>
              <a:t> + </a:t>
            </a:r>
            <a:r>
              <a:rPr lang="en-US" dirty="0">
                <a:latin typeface="Symbol" charset="2"/>
                <a:cs typeface="Symbol" charset="2"/>
              </a:rPr>
              <a:t>f</a:t>
            </a:r>
            <a:endParaRPr lang="en-US" dirty="0"/>
          </a:p>
        </p:txBody>
      </p:sp>
      <p:sp>
        <p:nvSpPr>
          <p:cNvPr id="33" name="TextBox 32"/>
          <p:cNvSpPr txBox="1"/>
          <p:nvPr/>
        </p:nvSpPr>
        <p:spPr>
          <a:xfrm>
            <a:off x="4339726" y="3564452"/>
            <a:ext cx="877276" cy="369332"/>
          </a:xfrm>
          <a:prstGeom prst="rect">
            <a:avLst/>
          </a:prstGeom>
          <a:noFill/>
        </p:spPr>
        <p:txBody>
          <a:bodyPr wrap="none" rtlCol="0">
            <a:spAutoFit/>
          </a:bodyPr>
          <a:lstStyle/>
          <a:p>
            <a:r>
              <a:rPr lang="en-US" dirty="0" err="1"/>
              <a:t>Asin</a:t>
            </a:r>
            <a:r>
              <a:rPr lang="en-US" dirty="0"/>
              <a:t> </a:t>
            </a:r>
            <a:r>
              <a:rPr lang="en-US" dirty="0" err="1"/>
              <a:t>wt</a:t>
            </a:r>
            <a:endParaRPr lang="en-US" dirty="0"/>
          </a:p>
        </p:txBody>
      </p:sp>
    </p:spTree>
    <p:extLst>
      <p:ext uri="{BB962C8B-B14F-4D97-AF65-F5344CB8AC3E}">
        <p14:creationId xmlns:p14="http://schemas.microsoft.com/office/powerpoint/2010/main" val="411150901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97556" y="274638"/>
            <a:ext cx="8748888" cy="1143000"/>
          </a:xfrm>
        </p:spPr>
        <p:txBody>
          <a:bodyPr>
            <a:noAutofit/>
          </a:bodyPr>
          <a:lstStyle/>
          <a:p>
            <a:r>
              <a:rPr lang="en-US" sz="3600" b="1" dirty="0">
                <a:solidFill>
                  <a:srgbClr val="0000FF"/>
                </a:solidFill>
              </a:rPr>
              <a:t>Two related (but different Techniques)</a:t>
            </a:r>
            <a:br>
              <a:rPr lang="en-US" sz="3600" b="1" dirty="0">
                <a:solidFill>
                  <a:srgbClr val="0000FF"/>
                </a:solidFill>
              </a:rPr>
            </a:br>
            <a:r>
              <a:rPr lang="en-US" sz="3600" b="1" dirty="0">
                <a:solidFill>
                  <a:srgbClr val="0000FF"/>
                </a:solidFill>
              </a:rPr>
              <a:t>Phase Contrast &amp; Digital Interference Microscopy</a:t>
            </a:r>
          </a:p>
        </p:txBody>
      </p:sp>
      <p:pic>
        <p:nvPicPr>
          <p:cNvPr id="6" name="Picture 5" descr="Screen Shot 2014-01-20 at 11.02.33 P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612734" y="1594966"/>
            <a:ext cx="6291573" cy="4799232"/>
          </a:xfrm>
          <a:prstGeom prst="rect">
            <a:avLst/>
          </a:prstGeom>
        </p:spPr>
      </p:pic>
      <p:sp>
        <p:nvSpPr>
          <p:cNvPr id="7" name="Rectangle 6"/>
          <p:cNvSpPr/>
          <p:nvPr/>
        </p:nvSpPr>
        <p:spPr>
          <a:xfrm>
            <a:off x="3783258" y="6334780"/>
            <a:ext cx="5360742" cy="276999"/>
          </a:xfrm>
          <a:prstGeom prst="rect">
            <a:avLst/>
          </a:prstGeom>
        </p:spPr>
        <p:txBody>
          <a:bodyPr wrap="square">
            <a:spAutoFit/>
          </a:bodyPr>
          <a:lstStyle/>
          <a:p>
            <a:r>
              <a:rPr lang="en-US" sz="1200" dirty="0"/>
              <a:t>http://</a:t>
            </a:r>
            <a:r>
              <a:rPr lang="en-US" sz="1200" dirty="0" err="1"/>
              <a:t>micro.magnet.fsu.edu</a:t>
            </a:r>
            <a:r>
              <a:rPr lang="en-US" sz="1200" dirty="0"/>
              <a:t>/primer/techniques/</a:t>
            </a:r>
            <a:r>
              <a:rPr lang="en-US" sz="1200" dirty="0" err="1"/>
              <a:t>dic</a:t>
            </a:r>
            <a:r>
              <a:rPr lang="en-US" sz="1200" dirty="0"/>
              <a:t>/</a:t>
            </a:r>
            <a:r>
              <a:rPr lang="en-US" sz="1200" dirty="0" err="1"/>
              <a:t>dicphasecomparison.html</a:t>
            </a:r>
            <a:endParaRPr lang="en-US" sz="1200" dirty="0"/>
          </a:p>
        </p:txBody>
      </p:sp>
      <p:sp>
        <p:nvSpPr>
          <p:cNvPr id="8" name="TextBox 7"/>
          <p:cNvSpPr txBox="1"/>
          <p:nvPr/>
        </p:nvSpPr>
        <p:spPr>
          <a:xfrm>
            <a:off x="537917" y="2609365"/>
            <a:ext cx="878256" cy="461665"/>
          </a:xfrm>
          <a:prstGeom prst="rect">
            <a:avLst/>
          </a:prstGeom>
          <a:noFill/>
        </p:spPr>
        <p:txBody>
          <a:bodyPr wrap="square" rtlCol="0">
            <a:spAutoFit/>
          </a:bodyPr>
          <a:lstStyle/>
          <a:p>
            <a:r>
              <a:rPr lang="en-US" sz="2400" dirty="0"/>
              <a:t> DIC</a:t>
            </a:r>
          </a:p>
        </p:txBody>
      </p:sp>
      <p:sp>
        <p:nvSpPr>
          <p:cNvPr id="9" name="TextBox 8"/>
          <p:cNvSpPr txBox="1"/>
          <p:nvPr/>
        </p:nvSpPr>
        <p:spPr>
          <a:xfrm>
            <a:off x="537917" y="4469366"/>
            <a:ext cx="1075835" cy="707886"/>
          </a:xfrm>
          <a:prstGeom prst="rect">
            <a:avLst/>
          </a:prstGeom>
          <a:noFill/>
        </p:spPr>
        <p:txBody>
          <a:bodyPr wrap="none" rtlCol="0">
            <a:spAutoFit/>
          </a:bodyPr>
          <a:lstStyle/>
          <a:p>
            <a:r>
              <a:rPr lang="en-US" sz="2000" dirty="0"/>
              <a:t>Phase </a:t>
            </a:r>
          </a:p>
          <a:p>
            <a:r>
              <a:rPr lang="en-US" sz="2000" dirty="0"/>
              <a:t>Contrast</a:t>
            </a:r>
          </a:p>
        </p:txBody>
      </p:sp>
      <p:sp>
        <p:nvSpPr>
          <p:cNvPr id="10" name="Rectangle 9"/>
          <p:cNvSpPr/>
          <p:nvPr/>
        </p:nvSpPr>
        <p:spPr>
          <a:xfrm>
            <a:off x="3646665" y="1881974"/>
            <a:ext cx="2366017" cy="646331"/>
          </a:xfrm>
          <a:prstGeom prst="rect">
            <a:avLst/>
          </a:prstGeom>
        </p:spPr>
        <p:txBody>
          <a:bodyPr wrap="square">
            <a:spAutoFit/>
          </a:bodyPr>
          <a:lstStyle/>
          <a:p>
            <a:r>
              <a:rPr lang="en-US" dirty="0">
                <a:solidFill>
                  <a:srgbClr val="FFFF00"/>
                </a:solidFill>
              </a:rPr>
              <a:t>a thick section of murine kidney tissue</a:t>
            </a:r>
          </a:p>
        </p:txBody>
      </p:sp>
      <p:sp>
        <p:nvSpPr>
          <p:cNvPr id="11" name="Rectangle 10"/>
          <p:cNvSpPr/>
          <p:nvPr/>
        </p:nvSpPr>
        <p:spPr>
          <a:xfrm>
            <a:off x="3783258" y="4042203"/>
            <a:ext cx="1702465" cy="646331"/>
          </a:xfrm>
          <a:prstGeom prst="rect">
            <a:avLst/>
          </a:prstGeom>
        </p:spPr>
        <p:txBody>
          <a:bodyPr wrap="square">
            <a:spAutoFit/>
          </a:bodyPr>
          <a:lstStyle/>
          <a:p>
            <a:r>
              <a:rPr lang="en-US" dirty="0">
                <a:solidFill>
                  <a:srgbClr val="FFFF00"/>
                </a:solidFill>
              </a:rPr>
              <a:t>Confusing</a:t>
            </a:r>
          </a:p>
          <a:p>
            <a:r>
              <a:rPr lang="en-US" dirty="0">
                <a:solidFill>
                  <a:srgbClr val="FFFF00"/>
                </a:solidFill>
              </a:rPr>
              <a:t>Nuclei visible</a:t>
            </a:r>
          </a:p>
        </p:txBody>
      </p:sp>
    </p:spTree>
    <p:extLst>
      <p:ext uri="{BB962C8B-B14F-4D97-AF65-F5344CB8AC3E}">
        <p14:creationId xmlns:p14="http://schemas.microsoft.com/office/powerpoint/2010/main" val="4188863410"/>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56721" y="0"/>
            <a:ext cx="8606913" cy="2646363"/>
          </a:xfrm>
        </p:spPr>
        <p:txBody>
          <a:bodyPr>
            <a:normAutofit fontScale="90000"/>
          </a:bodyPr>
          <a:lstStyle/>
          <a:p>
            <a:r>
              <a:rPr lang="en-US" b="1" dirty="0">
                <a:solidFill>
                  <a:srgbClr val="0000FF"/>
                </a:solidFill>
              </a:rPr>
              <a:t>Two Phase Techniques:</a:t>
            </a:r>
            <a:br>
              <a:rPr lang="en-US" dirty="0"/>
            </a:br>
            <a:r>
              <a:rPr lang="en-US" sz="3200" dirty="0"/>
              <a:t>Phase Contrast and Differential Interference Contrast (DIC, </a:t>
            </a:r>
            <a:r>
              <a:rPr lang="en-US" sz="3200" dirty="0" err="1"/>
              <a:t>Nomarski</a:t>
            </a:r>
            <a:r>
              <a:rPr lang="en-US" sz="3200" dirty="0"/>
              <a:t>) Microscopy.</a:t>
            </a:r>
            <a:br>
              <a:rPr lang="en-US" sz="3200" dirty="0"/>
            </a:br>
            <a:r>
              <a:rPr lang="en-US" sz="3200" dirty="0"/>
              <a:t>Both rely on phase difference between the sample and background, yet give quite different signals</a:t>
            </a:r>
          </a:p>
        </p:txBody>
      </p:sp>
      <p:sp>
        <p:nvSpPr>
          <p:cNvPr id="4" name="Rectangle 3"/>
          <p:cNvSpPr/>
          <p:nvPr/>
        </p:nvSpPr>
        <p:spPr>
          <a:xfrm>
            <a:off x="675579" y="5449771"/>
            <a:ext cx="7728659" cy="923330"/>
          </a:xfrm>
          <a:prstGeom prst="rect">
            <a:avLst/>
          </a:prstGeom>
        </p:spPr>
        <p:txBody>
          <a:bodyPr wrap="square">
            <a:spAutoFit/>
          </a:bodyPr>
          <a:lstStyle/>
          <a:p>
            <a:r>
              <a:rPr lang="en-US" i="1" dirty="0">
                <a:solidFill>
                  <a:srgbClr val="FF0000"/>
                </a:solidFill>
              </a:rPr>
              <a:t>DIC</a:t>
            </a:r>
            <a:r>
              <a:rPr lang="en-US" i="1" dirty="0"/>
              <a:t>: </a:t>
            </a:r>
            <a:r>
              <a:rPr lang="en-US" dirty="0"/>
              <a:t>optical path length </a:t>
            </a:r>
            <a:r>
              <a:rPr lang="en-US" i="1" dirty="0">
                <a:solidFill>
                  <a:srgbClr val="FF0000"/>
                </a:solidFill>
              </a:rPr>
              <a:t>gradients</a:t>
            </a:r>
            <a:r>
              <a:rPr lang="en-US" dirty="0">
                <a:solidFill>
                  <a:srgbClr val="FF0000"/>
                </a:solidFill>
              </a:rPr>
              <a:t> </a:t>
            </a:r>
            <a:r>
              <a:rPr lang="en-US" dirty="0"/>
              <a:t>are primarily responsible for introducing contrast into specimen images: Really good for edges. </a:t>
            </a:r>
            <a:r>
              <a:rPr lang="en-US" i="1" dirty="0">
                <a:solidFill>
                  <a:srgbClr val="FF0000"/>
                </a:solidFill>
              </a:rPr>
              <a:t>Thick</a:t>
            </a:r>
            <a:r>
              <a:rPr lang="en-US" dirty="0"/>
              <a:t> samples; can be used with </a:t>
            </a:r>
            <a:r>
              <a:rPr lang="en-US" i="1" dirty="0">
                <a:solidFill>
                  <a:srgbClr val="FF0000"/>
                </a:solidFill>
              </a:rPr>
              <a:t>high numerical aperture </a:t>
            </a:r>
            <a:r>
              <a:rPr lang="en-US" dirty="0"/>
              <a:t>lenses </a:t>
            </a:r>
          </a:p>
        </p:txBody>
      </p:sp>
      <p:sp>
        <p:nvSpPr>
          <p:cNvPr id="5" name="Rectangle 4"/>
          <p:cNvSpPr/>
          <p:nvPr/>
        </p:nvSpPr>
        <p:spPr>
          <a:xfrm>
            <a:off x="675579" y="3529207"/>
            <a:ext cx="8065265" cy="1754327"/>
          </a:xfrm>
          <a:prstGeom prst="rect">
            <a:avLst/>
          </a:prstGeom>
        </p:spPr>
        <p:txBody>
          <a:bodyPr wrap="square">
            <a:spAutoFit/>
          </a:bodyPr>
          <a:lstStyle/>
          <a:p>
            <a:r>
              <a:rPr lang="en-US" i="1" dirty="0">
                <a:solidFill>
                  <a:srgbClr val="FF0000"/>
                </a:solidFill>
              </a:rPr>
              <a:t>Phase contrast </a:t>
            </a:r>
            <a:r>
              <a:rPr lang="en-US" dirty="0"/>
              <a:t>yields image intensity values as a function of </a:t>
            </a:r>
            <a:r>
              <a:rPr lang="en-US" i="1" dirty="0">
                <a:solidFill>
                  <a:srgbClr val="FF0000"/>
                </a:solidFill>
              </a:rPr>
              <a:t>specimen optical path </a:t>
            </a:r>
            <a:r>
              <a:rPr lang="en-US" dirty="0"/>
              <a:t>length magnitude, with very dense regions (those having large path lengths) appearing darker than the background. Alternatively, specimen features that have relatively low thickness, or a refractive index less than the surrounding medium, are rendered much lighter when superimposed on the medium gray background.</a:t>
            </a:r>
          </a:p>
          <a:p>
            <a:r>
              <a:rPr lang="en-US" dirty="0"/>
              <a:t>Good for </a:t>
            </a:r>
            <a:r>
              <a:rPr lang="en-US" i="1" dirty="0">
                <a:solidFill>
                  <a:srgbClr val="FF0000"/>
                </a:solidFill>
              </a:rPr>
              <a:t>thin</a:t>
            </a:r>
            <a:r>
              <a:rPr lang="en-US" dirty="0"/>
              <a:t> samples.</a:t>
            </a:r>
          </a:p>
        </p:txBody>
      </p:sp>
      <p:sp>
        <p:nvSpPr>
          <p:cNvPr id="6" name="Rectangle 5"/>
          <p:cNvSpPr/>
          <p:nvPr/>
        </p:nvSpPr>
        <p:spPr>
          <a:xfrm>
            <a:off x="3418454" y="6501402"/>
            <a:ext cx="5646682" cy="276999"/>
          </a:xfrm>
          <a:prstGeom prst="rect">
            <a:avLst/>
          </a:prstGeom>
        </p:spPr>
        <p:txBody>
          <a:bodyPr wrap="square">
            <a:spAutoFit/>
          </a:bodyPr>
          <a:lstStyle/>
          <a:p>
            <a:r>
              <a:rPr lang="en-US" sz="1200" dirty="0"/>
              <a:t>http://</a:t>
            </a:r>
            <a:r>
              <a:rPr lang="en-US" sz="1200" dirty="0" err="1"/>
              <a:t>micro.magnet.fsu.edu</a:t>
            </a:r>
            <a:r>
              <a:rPr lang="en-US" sz="1200" dirty="0"/>
              <a:t>/primer/techniques/</a:t>
            </a:r>
            <a:r>
              <a:rPr lang="en-US" sz="1200" dirty="0" err="1"/>
              <a:t>dic</a:t>
            </a:r>
            <a:r>
              <a:rPr lang="en-US" sz="1200" dirty="0"/>
              <a:t>/</a:t>
            </a:r>
            <a:r>
              <a:rPr lang="en-US" sz="1200" dirty="0" err="1"/>
              <a:t>dicphasecomparison.html</a:t>
            </a:r>
            <a:endParaRPr lang="en-US" sz="1200" dirty="0"/>
          </a:p>
        </p:txBody>
      </p:sp>
    </p:spTree>
    <p:extLst>
      <p:ext uri="{BB962C8B-B14F-4D97-AF65-F5344CB8AC3E}">
        <p14:creationId xmlns:p14="http://schemas.microsoft.com/office/powerpoint/2010/main" val="2363903563"/>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31458"/>
            <a:ext cx="8229600" cy="779140"/>
          </a:xfrm>
        </p:spPr>
        <p:txBody>
          <a:bodyPr/>
          <a:lstStyle/>
          <a:p>
            <a:r>
              <a:rPr lang="en-US" b="1" dirty="0">
                <a:solidFill>
                  <a:srgbClr val="0000FF"/>
                </a:solidFill>
              </a:rPr>
              <a:t>Phase Contrast Microscopy</a:t>
            </a:r>
          </a:p>
        </p:txBody>
      </p:sp>
      <p:sp>
        <p:nvSpPr>
          <p:cNvPr id="4" name="Rectangle 3"/>
          <p:cNvSpPr/>
          <p:nvPr/>
        </p:nvSpPr>
        <p:spPr>
          <a:xfrm>
            <a:off x="578805" y="776304"/>
            <a:ext cx="7873568" cy="1477328"/>
          </a:xfrm>
          <a:prstGeom prst="rect">
            <a:avLst/>
          </a:prstGeom>
        </p:spPr>
        <p:txBody>
          <a:bodyPr wrap="square">
            <a:spAutoFit/>
          </a:bodyPr>
          <a:lstStyle/>
          <a:p>
            <a:pPr algn="ctr"/>
            <a:r>
              <a:rPr lang="en-US" dirty="0"/>
              <a:t>Very little absorption, so Brightfield and </a:t>
            </a:r>
            <a:r>
              <a:rPr lang="en-US" dirty="0" err="1"/>
              <a:t>Darkfield</a:t>
            </a:r>
            <a:r>
              <a:rPr lang="en-US" dirty="0"/>
              <a:t> isn’t good.</a:t>
            </a:r>
          </a:p>
          <a:p>
            <a:r>
              <a:rPr lang="en-US" dirty="0"/>
              <a:t>Phase contrast is an excellent method to increase contrast when viewing or imaging living cells in culture, but typically results in halos surrounding the outlines of edge features.</a:t>
            </a:r>
          </a:p>
          <a:p>
            <a:endParaRPr lang="en-US" dirty="0"/>
          </a:p>
        </p:txBody>
      </p:sp>
      <p:pic>
        <p:nvPicPr>
          <p:cNvPr id="5" name="Picture 4"/>
          <p:cNvPicPr>
            <a:picLocks noChangeAspect="1"/>
          </p:cNvPicPr>
          <p:nvPr/>
        </p:nvPicPr>
        <p:blipFill>
          <a:blip r:embed="rId3"/>
          <a:stretch>
            <a:fillRect/>
          </a:stretch>
        </p:blipFill>
        <p:spPr>
          <a:xfrm>
            <a:off x="3416654" y="1796827"/>
            <a:ext cx="5414810" cy="4093549"/>
          </a:xfrm>
          <a:prstGeom prst="rect">
            <a:avLst/>
          </a:prstGeom>
        </p:spPr>
      </p:pic>
      <p:sp>
        <p:nvSpPr>
          <p:cNvPr id="6" name="Rectangle 5"/>
          <p:cNvSpPr/>
          <p:nvPr/>
        </p:nvSpPr>
        <p:spPr>
          <a:xfrm>
            <a:off x="457200" y="1996942"/>
            <a:ext cx="3062818" cy="2400658"/>
          </a:xfrm>
          <a:prstGeom prst="rect">
            <a:avLst/>
          </a:prstGeom>
        </p:spPr>
        <p:txBody>
          <a:bodyPr wrap="square">
            <a:spAutoFit/>
          </a:bodyPr>
          <a:lstStyle/>
          <a:p>
            <a:r>
              <a:rPr lang="en-US" dirty="0"/>
              <a:t>The technique is ideal for </a:t>
            </a:r>
            <a:r>
              <a:rPr lang="en-US" i="1" dirty="0"/>
              <a:t>thin</a:t>
            </a:r>
            <a:r>
              <a:rPr lang="en-US" dirty="0"/>
              <a:t> unstained specimens such as culture cells on glass. </a:t>
            </a:r>
          </a:p>
          <a:p>
            <a:r>
              <a:rPr lang="en-US" sz="1400" dirty="0"/>
              <a:t>(which are approximately 5 to 10 micrometers thick above the nucleus, but less than a micrometer thick at the periphery)</a:t>
            </a:r>
            <a:r>
              <a:rPr lang="en-US" dirty="0"/>
              <a:t>, thick specimens (such as plant and animal tissue sections).</a:t>
            </a:r>
            <a:endParaRPr lang="en-US" sz="2400" dirty="0"/>
          </a:p>
        </p:txBody>
      </p:sp>
      <p:sp>
        <p:nvSpPr>
          <p:cNvPr id="8" name="TextBox 7"/>
          <p:cNvSpPr txBox="1"/>
          <p:nvPr/>
        </p:nvSpPr>
        <p:spPr>
          <a:xfrm>
            <a:off x="3623382" y="5736455"/>
            <a:ext cx="4087032" cy="646331"/>
          </a:xfrm>
          <a:prstGeom prst="rect">
            <a:avLst/>
          </a:prstGeom>
          <a:noFill/>
        </p:spPr>
        <p:txBody>
          <a:bodyPr wrap="square" rtlCol="0">
            <a:spAutoFit/>
          </a:bodyPr>
          <a:lstStyle/>
          <a:p>
            <a:r>
              <a:rPr lang="en-US" dirty="0"/>
              <a:t>Slight differences in phase are translated into differences in intensity</a:t>
            </a:r>
          </a:p>
        </p:txBody>
      </p:sp>
      <p:sp>
        <p:nvSpPr>
          <p:cNvPr id="9" name="Rectangle 8"/>
          <p:cNvSpPr/>
          <p:nvPr/>
        </p:nvSpPr>
        <p:spPr>
          <a:xfrm>
            <a:off x="232232" y="4684736"/>
            <a:ext cx="3287786" cy="1754327"/>
          </a:xfrm>
          <a:prstGeom prst="rect">
            <a:avLst/>
          </a:prstGeom>
        </p:spPr>
        <p:txBody>
          <a:bodyPr wrap="square">
            <a:spAutoFit/>
          </a:bodyPr>
          <a:lstStyle/>
          <a:p>
            <a:r>
              <a:rPr lang="en-US" dirty="0"/>
              <a:t>The amount of the phase shift depends on what media (</a:t>
            </a:r>
            <a:r>
              <a:rPr lang="en-US" i="1" dirty="0"/>
              <a:t>refractive index</a:t>
            </a:r>
            <a:r>
              <a:rPr lang="en-US" dirty="0"/>
              <a:t>) the waves have passed through on their paths, and </a:t>
            </a:r>
            <a:r>
              <a:rPr lang="en-US" i="1" dirty="0"/>
              <a:t>how long the paths </a:t>
            </a:r>
            <a:r>
              <a:rPr lang="en-US" dirty="0"/>
              <a:t>were through these media.</a:t>
            </a:r>
          </a:p>
        </p:txBody>
      </p:sp>
    </p:spTree>
    <p:extLst>
      <p:ext uri="{BB962C8B-B14F-4D97-AF65-F5344CB8AC3E}">
        <p14:creationId xmlns:p14="http://schemas.microsoft.com/office/powerpoint/2010/main" val="3491619907"/>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85498"/>
            <a:ext cx="8229600" cy="1143000"/>
          </a:xfrm>
        </p:spPr>
        <p:txBody>
          <a:bodyPr>
            <a:normAutofit/>
          </a:bodyPr>
          <a:lstStyle/>
          <a:p>
            <a:r>
              <a:rPr lang="en-US" sz="4000" b="1" dirty="0">
                <a:solidFill>
                  <a:srgbClr val="0000FF"/>
                </a:solidFill>
              </a:rPr>
              <a:t>Phase contrast microscopy</a:t>
            </a:r>
          </a:p>
        </p:txBody>
      </p:sp>
      <p:pic>
        <p:nvPicPr>
          <p:cNvPr id="4" name="Picture 3"/>
          <p:cNvPicPr>
            <a:picLocks noChangeAspect="1"/>
          </p:cNvPicPr>
          <p:nvPr/>
        </p:nvPicPr>
        <p:blipFill>
          <a:blip r:embed="rId2"/>
          <a:stretch>
            <a:fillRect/>
          </a:stretch>
        </p:blipFill>
        <p:spPr>
          <a:xfrm>
            <a:off x="876300" y="1295400"/>
            <a:ext cx="7391400" cy="4254500"/>
          </a:xfrm>
          <a:prstGeom prst="rect">
            <a:avLst/>
          </a:prstGeom>
        </p:spPr>
      </p:pic>
      <p:sp>
        <p:nvSpPr>
          <p:cNvPr id="5" name="TextBox 4"/>
          <p:cNvSpPr txBox="1"/>
          <p:nvPr/>
        </p:nvSpPr>
        <p:spPr>
          <a:xfrm>
            <a:off x="457200" y="5863328"/>
            <a:ext cx="7947038" cy="646331"/>
          </a:xfrm>
          <a:prstGeom prst="rect">
            <a:avLst/>
          </a:prstGeom>
          <a:noFill/>
        </p:spPr>
        <p:txBody>
          <a:bodyPr wrap="square" rtlCol="0">
            <a:spAutoFit/>
          </a:bodyPr>
          <a:lstStyle/>
          <a:p>
            <a:r>
              <a:rPr lang="en-US" dirty="0"/>
              <a:t>Notice red line, which contains a different phases due to sample is not phase shifted. They interfere with light that is </a:t>
            </a:r>
            <a:r>
              <a:rPr lang="en-US" dirty="0" err="1"/>
              <a:t>unrefracted</a:t>
            </a:r>
            <a:r>
              <a:rPr lang="en-US" dirty="0"/>
              <a:t>. </a:t>
            </a:r>
          </a:p>
        </p:txBody>
      </p:sp>
    </p:spTree>
    <p:extLst>
      <p:ext uri="{BB962C8B-B14F-4D97-AF65-F5344CB8AC3E}">
        <p14:creationId xmlns:p14="http://schemas.microsoft.com/office/powerpoint/2010/main" val="334476052"/>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3"/>
          <a:stretch>
            <a:fillRect/>
          </a:stretch>
        </p:blipFill>
        <p:spPr>
          <a:xfrm>
            <a:off x="3630938" y="2513460"/>
            <a:ext cx="4846868" cy="3340275"/>
          </a:xfrm>
          <a:prstGeom prst="rect">
            <a:avLst/>
          </a:prstGeom>
        </p:spPr>
      </p:pic>
      <p:sp>
        <p:nvSpPr>
          <p:cNvPr id="5" name="Title 1"/>
          <p:cNvSpPr>
            <a:spLocks noGrp="1"/>
          </p:cNvSpPr>
          <p:nvPr>
            <p:ph type="title"/>
          </p:nvPr>
        </p:nvSpPr>
        <p:spPr>
          <a:xfrm>
            <a:off x="457200" y="31458"/>
            <a:ext cx="8229600" cy="1167986"/>
          </a:xfrm>
        </p:spPr>
        <p:txBody>
          <a:bodyPr>
            <a:normAutofit fontScale="90000"/>
          </a:bodyPr>
          <a:lstStyle/>
          <a:p>
            <a:r>
              <a:rPr lang="en-US" b="1" dirty="0">
                <a:solidFill>
                  <a:srgbClr val="0000FF"/>
                </a:solidFill>
              </a:rPr>
              <a:t>Differential Interference Contrast Microscopy</a:t>
            </a:r>
          </a:p>
        </p:txBody>
      </p:sp>
      <p:sp>
        <p:nvSpPr>
          <p:cNvPr id="6" name="Rectangle 5"/>
          <p:cNvSpPr/>
          <p:nvPr/>
        </p:nvSpPr>
        <p:spPr>
          <a:xfrm>
            <a:off x="457200" y="1096078"/>
            <a:ext cx="8432800" cy="1323439"/>
          </a:xfrm>
          <a:prstGeom prst="rect">
            <a:avLst/>
          </a:prstGeom>
        </p:spPr>
        <p:txBody>
          <a:bodyPr wrap="square">
            <a:spAutoFit/>
          </a:bodyPr>
          <a:lstStyle/>
          <a:p>
            <a:r>
              <a:rPr lang="en-US" sz="2000" dirty="0"/>
              <a:t>Differential interference contrast microscopy requires plane-polarized light and additional light-shearing (</a:t>
            </a:r>
            <a:r>
              <a:rPr lang="en-US" sz="2000" dirty="0" err="1"/>
              <a:t>Nomarski</a:t>
            </a:r>
            <a:r>
              <a:rPr lang="en-US" sz="2000" dirty="0"/>
              <a:t>) prisms to exaggerate minute differences in specimen thickness gradients and refractive index. Good for thick samples.</a:t>
            </a:r>
          </a:p>
          <a:p>
            <a:r>
              <a:rPr lang="en-US" sz="2000" dirty="0"/>
              <a:t>Can use high numerical apertures (in contrast to Phase contrast).</a:t>
            </a:r>
          </a:p>
        </p:txBody>
      </p:sp>
      <p:sp>
        <p:nvSpPr>
          <p:cNvPr id="7" name="Rectangle 6"/>
          <p:cNvSpPr/>
          <p:nvPr/>
        </p:nvSpPr>
        <p:spPr>
          <a:xfrm>
            <a:off x="126999" y="2644790"/>
            <a:ext cx="3499556" cy="3693319"/>
          </a:xfrm>
          <a:prstGeom prst="rect">
            <a:avLst/>
          </a:prstGeom>
        </p:spPr>
        <p:txBody>
          <a:bodyPr wrap="square">
            <a:spAutoFit/>
          </a:bodyPr>
          <a:lstStyle/>
          <a:p>
            <a:r>
              <a:rPr lang="en-US" dirty="0"/>
              <a:t>Lipid bilayers, for example, produce excellent contrast in DIC because of the difference in refractive index between aqueous and lipid phases of the cell. In addition, cell boundaries in relatively flat adherent mammalian and plant cells, including the plasma membrane, nucleus, vacuoles, mitochondria, and stress fibers, which usually generate significant gradients, are readily imaged with DIC.</a:t>
            </a:r>
          </a:p>
        </p:txBody>
      </p:sp>
    </p:spTree>
    <p:extLst>
      <p:ext uri="{BB962C8B-B14F-4D97-AF65-F5344CB8AC3E}">
        <p14:creationId xmlns:p14="http://schemas.microsoft.com/office/powerpoint/2010/main" val="3318738045"/>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382220" y="157788"/>
            <a:ext cx="8458162" cy="1420322"/>
          </a:xfrm>
        </p:spPr>
        <p:txBody>
          <a:bodyPr>
            <a:normAutofit fontScale="90000"/>
          </a:bodyPr>
          <a:lstStyle/>
          <a:p>
            <a:r>
              <a:rPr lang="en-US" sz="3600" b="1" dirty="0" err="1">
                <a:solidFill>
                  <a:srgbClr val="0000FF"/>
                </a:solidFill>
              </a:rPr>
              <a:t>Nomarski</a:t>
            </a:r>
            <a:r>
              <a:rPr lang="en-US" sz="3600" b="1" dirty="0">
                <a:solidFill>
                  <a:srgbClr val="0000FF"/>
                </a:solidFill>
              </a:rPr>
              <a:t> or differential interference contrast (DIC) microscopy</a:t>
            </a:r>
            <a:br>
              <a:rPr lang="en-US" b="1" dirty="0">
                <a:solidFill>
                  <a:srgbClr val="0000FF"/>
                </a:solidFill>
              </a:rPr>
            </a:br>
            <a:r>
              <a:rPr lang="en-US" sz="2700" dirty="0"/>
              <a:t>Bright-field, polarization sensitive, see diff. around the edges</a:t>
            </a:r>
            <a:endParaRPr lang="en-US" sz="3600" dirty="0"/>
          </a:p>
        </p:txBody>
      </p:sp>
      <p:pic>
        <p:nvPicPr>
          <p:cNvPr id="4" name="Picture 3"/>
          <p:cNvPicPr>
            <a:picLocks noChangeAspect="1"/>
          </p:cNvPicPr>
          <p:nvPr/>
        </p:nvPicPr>
        <p:blipFill>
          <a:blip r:embed="rId2"/>
          <a:stretch>
            <a:fillRect/>
          </a:stretch>
        </p:blipFill>
        <p:spPr>
          <a:xfrm>
            <a:off x="4720365" y="2238739"/>
            <a:ext cx="3914802" cy="3590818"/>
          </a:xfrm>
          <a:prstGeom prst="rect">
            <a:avLst/>
          </a:prstGeom>
        </p:spPr>
      </p:pic>
      <p:pic>
        <p:nvPicPr>
          <p:cNvPr id="6" name="Picture 5"/>
          <p:cNvPicPr>
            <a:picLocks noChangeAspect="1"/>
          </p:cNvPicPr>
          <p:nvPr/>
        </p:nvPicPr>
        <p:blipFill>
          <a:blip r:embed="rId3"/>
          <a:stretch>
            <a:fillRect/>
          </a:stretch>
        </p:blipFill>
        <p:spPr>
          <a:xfrm>
            <a:off x="1014928" y="1979830"/>
            <a:ext cx="2363405" cy="3647521"/>
          </a:xfrm>
          <a:prstGeom prst="rect">
            <a:avLst/>
          </a:prstGeom>
        </p:spPr>
      </p:pic>
      <p:sp>
        <p:nvSpPr>
          <p:cNvPr id="7" name="TextBox 6"/>
          <p:cNvSpPr txBox="1"/>
          <p:nvPr/>
        </p:nvSpPr>
        <p:spPr>
          <a:xfrm>
            <a:off x="764439" y="6189152"/>
            <a:ext cx="3304355" cy="646331"/>
          </a:xfrm>
          <a:prstGeom prst="rect">
            <a:avLst/>
          </a:prstGeom>
          <a:noFill/>
        </p:spPr>
        <p:txBody>
          <a:bodyPr wrap="square" rtlCol="0">
            <a:spAutoFit/>
          </a:bodyPr>
          <a:lstStyle/>
          <a:p>
            <a:r>
              <a:rPr lang="en-US" dirty="0"/>
              <a:t>You see something only if it changes the angle of polarization</a:t>
            </a:r>
          </a:p>
        </p:txBody>
      </p:sp>
    </p:spTree>
    <p:extLst>
      <p:ext uri="{BB962C8B-B14F-4D97-AF65-F5344CB8AC3E}">
        <p14:creationId xmlns:p14="http://schemas.microsoft.com/office/powerpoint/2010/main" val="4048991649"/>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009" name="Rectangle 2"/>
          <p:cNvSpPr>
            <a:spLocks noChangeArrowheads="1"/>
          </p:cNvSpPr>
          <p:nvPr/>
        </p:nvSpPr>
        <p:spPr bwMode="auto">
          <a:xfrm>
            <a:off x="0" y="52388"/>
            <a:ext cx="9144000" cy="1090612"/>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lIns="82058" tIns="41029" rIns="82058" bIns="41029" anchor="ctr"/>
          <a:lstStyle/>
          <a:p>
            <a:pPr algn="ctr" eaLnBrk="0" hangingPunct="0"/>
            <a:r>
              <a:rPr lang="en-US" sz="4000" b="1" dirty="0">
                <a:solidFill>
                  <a:srgbClr val="0000FF"/>
                </a:solidFill>
              </a:rPr>
              <a:t>Class evaluation</a:t>
            </a:r>
          </a:p>
        </p:txBody>
      </p:sp>
      <p:sp>
        <p:nvSpPr>
          <p:cNvPr id="43010" name="Rectangle 3"/>
          <p:cNvSpPr>
            <a:spLocks noChangeArrowheads="1"/>
          </p:cNvSpPr>
          <p:nvPr/>
        </p:nvSpPr>
        <p:spPr bwMode="auto">
          <a:xfrm>
            <a:off x="717550" y="1062038"/>
            <a:ext cx="7799388" cy="2762250"/>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lIns="82058" tIns="41029" rIns="82058" bIns="41029" anchor="ctr">
            <a:spAutoFit/>
          </a:bodyPr>
          <a:lstStyle/>
          <a:p>
            <a:pPr marL="457200" indent="-457200" defTabSz="820738"/>
            <a:r>
              <a:rPr kumimoji="1" lang="en-US" sz="2200">
                <a:latin typeface="Times New Roman" charset="0"/>
              </a:rPr>
              <a:t>1. What was the most interesting thing you learned in class today?</a:t>
            </a:r>
          </a:p>
          <a:p>
            <a:pPr marL="457200" indent="-457200" defTabSz="820738"/>
            <a:endParaRPr kumimoji="1" lang="en-US" altLang="ja-JP" sz="2200">
              <a:latin typeface="Times New Roman" charset="0"/>
            </a:endParaRPr>
          </a:p>
          <a:p>
            <a:pPr marL="457200" indent="-457200" defTabSz="820738"/>
            <a:r>
              <a:rPr kumimoji="1" lang="en-US" altLang="ja-JP" sz="2200">
                <a:latin typeface="Times New Roman" charset="0"/>
              </a:rPr>
              <a:t>2. What are you confused about?</a:t>
            </a:r>
          </a:p>
          <a:p>
            <a:pPr marL="457200" indent="-457200" defTabSz="820738"/>
            <a:endParaRPr kumimoji="1" lang="en-US" altLang="ja-JP" sz="2200">
              <a:latin typeface="Times New Roman" charset="0"/>
            </a:endParaRPr>
          </a:p>
          <a:p>
            <a:pPr marL="457200" indent="-457200" defTabSz="820738"/>
            <a:r>
              <a:rPr kumimoji="1" lang="en-US" altLang="ja-JP" sz="2200">
                <a:latin typeface="Times New Roman" charset="0"/>
              </a:rPr>
              <a:t>3. Related to today’s subject, what would you like to know more about?</a:t>
            </a:r>
          </a:p>
          <a:p>
            <a:pPr marL="457200" indent="-457200" defTabSz="820738"/>
            <a:endParaRPr kumimoji="1" lang="en-US" altLang="ja-JP" sz="2200">
              <a:latin typeface="Times New Roman" charset="0"/>
            </a:endParaRPr>
          </a:p>
          <a:p>
            <a:pPr marL="457200" indent="-457200" defTabSz="820738"/>
            <a:r>
              <a:rPr kumimoji="1" lang="en-US" altLang="ja-JP" sz="2200">
                <a:latin typeface="Times New Roman" charset="0"/>
              </a:rPr>
              <a:t>4. Any helpful comments.</a:t>
            </a:r>
          </a:p>
        </p:txBody>
      </p:sp>
      <p:sp>
        <p:nvSpPr>
          <p:cNvPr id="43011" name="Text Box 4"/>
          <p:cNvSpPr txBox="1">
            <a:spLocks noChangeArrowheads="1"/>
          </p:cNvSpPr>
          <p:nvPr/>
        </p:nvSpPr>
        <p:spPr bwMode="auto">
          <a:xfrm>
            <a:off x="1016000" y="4057650"/>
            <a:ext cx="7620000" cy="457200"/>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txBody>
          <a:bodyPr>
            <a:spAutoFit/>
          </a:bodyPr>
          <a:lstStyle>
            <a:lvl1pPr defTabSz="820738" eaLnBrk="0" hangingPunct="0">
              <a:defRPr sz="2400">
                <a:solidFill>
                  <a:schemeClr val="tx1"/>
                </a:solidFill>
                <a:latin typeface="Arial" charset="0"/>
                <a:ea typeface="ＭＳ Ｐゴシック" charset="0"/>
                <a:cs typeface="ＭＳ Ｐゴシック" charset="0"/>
              </a:defRPr>
            </a:lvl1pPr>
            <a:lvl2pPr marL="742950" indent="-285750" defTabSz="820738" eaLnBrk="0" hangingPunct="0">
              <a:defRPr sz="2400">
                <a:solidFill>
                  <a:schemeClr val="tx1"/>
                </a:solidFill>
                <a:latin typeface="Arial" charset="0"/>
                <a:ea typeface="ＭＳ Ｐゴシック" charset="0"/>
              </a:defRPr>
            </a:lvl2pPr>
            <a:lvl3pPr marL="1143000" indent="-228600" defTabSz="820738" eaLnBrk="0" hangingPunct="0">
              <a:defRPr sz="2400">
                <a:solidFill>
                  <a:schemeClr val="tx1"/>
                </a:solidFill>
                <a:latin typeface="Arial" charset="0"/>
                <a:ea typeface="ＭＳ Ｐゴシック" charset="0"/>
              </a:defRPr>
            </a:lvl3pPr>
            <a:lvl4pPr marL="1600200" indent="-228600" defTabSz="820738" eaLnBrk="0" hangingPunct="0">
              <a:defRPr sz="2400">
                <a:solidFill>
                  <a:schemeClr val="tx1"/>
                </a:solidFill>
                <a:latin typeface="Arial" charset="0"/>
                <a:ea typeface="ＭＳ Ｐゴシック" charset="0"/>
              </a:defRPr>
            </a:lvl4pPr>
            <a:lvl5pPr marL="2057400" indent="-228600" defTabSz="820738" eaLnBrk="0" hangingPunct="0">
              <a:defRPr sz="2400">
                <a:solidFill>
                  <a:schemeClr val="tx1"/>
                </a:solidFill>
                <a:latin typeface="Arial" charset="0"/>
                <a:ea typeface="ＭＳ Ｐゴシック" charset="0"/>
              </a:defRPr>
            </a:lvl5pPr>
            <a:lvl6pPr marL="2514600" indent="-228600" defTabSz="820738" eaLnBrk="0" fontAlgn="base" hangingPunct="0">
              <a:spcBef>
                <a:spcPct val="0"/>
              </a:spcBef>
              <a:spcAft>
                <a:spcPct val="0"/>
              </a:spcAft>
              <a:defRPr sz="2400">
                <a:solidFill>
                  <a:schemeClr val="tx1"/>
                </a:solidFill>
                <a:latin typeface="Arial" charset="0"/>
                <a:ea typeface="ＭＳ Ｐゴシック" charset="0"/>
              </a:defRPr>
            </a:lvl6pPr>
            <a:lvl7pPr marL="2971800" indent="-228600" defTabSz="820738" eaLnBrk="0" fontAlgn="base" hangingPunct="0">
              <a:spcBef>
                <a:spcPct val="0"/>
              </a:spcBef>
              <a:spcAft>
                <a:spcPct val="0"/>
              </a:spcAft>
              <a:defRPr sz="2400">
                <a:solidFill>
                  <a:schemeClr val="tx1"/>
                </a:solidFill>
                <a:latin typeface="Arial" charset="0"/>
                <a:ea typeface="ＭＳ Ｐゴシック" charset="0"/>
              </a:defRPr>
            </a:lvl7pPr>
            <a:lvl8pPr marL="3429000" indent="-228600" defTabSz="820738" eaLnBrk="0" fontAlgn="base" hangingPunct="0">
              <a:spcBef>
                <a:spcPct val="0"/>
              </a:spcBef>
              <a:spcAft>
                <a:spcPct val="0"/>
              </a:spcAft>
              <a:defRPr sz="2400">
                <a:solidFill>
                  <a:schemeClr val="tx1"/>
                </a:solidFill>
                <a:latin typeface="Arial" charset="0"/>
                <a:ea typeface="ＭＳ Ｐゴシック" charset="0"/>
              </a:defRPr>
            </a:lvl8pPr>
            <a:lvl9pPr marL="3886200" indent="-228600" defTabSz="820738" eaLnBrk="0" fontAlgn="base" hangingPunct="0">
              <a:spcBef>
                <a:spcPct val="0"/>
              </a:spcBef>
              <a:spcAft>
                <a:spcPct val="0"/>
              </a:spcAft>
              <a:defRPr sz="2400">
                <a:solidFill>
                  <a:schemeClr val="tx1"/>
                </a:solidFill>
                <a:latin typeface="Arial" charset="0"/>
                <a:ea typeface="ＭＳ Ｐゴシック" charset="0"/>
              </a:defRPr>
            </a:lvl9pPr>
          </a:lstStyle>
          <a:p>
            <a:pPr algn="ctr" eaLnBrk="1" hangingPunct="1">
              <a:spcBef>
                <a:spcPct val="50000"/>
              </a:spcBef>
            </a:pPr>
            <a:r>
              <a:rPr kumimoji="1" lang="en-US">
                <a:latin typeface="Times New Roman" charset="0"/>
              </a:rPr>
              <a:t>Answer, and turn in at the end of class.</a:t>
            </a:r>
          </a:p>
        </p:txBody>
      </p:sp>
    </p:spTree>
    <p:extLst>
      <p:ext uri="{BB962C8B-B14F-4D97-AF65-F5344CB8AC3E}">
        <p14:creationId xmlns:p14="http://schemas.microsoft.com/office/powerpoint/2010/main" val="1660346486"/>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841533"/>
            <a:ext cx="8229600" cy="1143000"/>
          </a:xfrm>
        </p:spPr>
        <p:txBody>
          <a:bodyPr/>
          <a:lstStyle/>
          <a:p>
            <a:r>
              <a:rPr lang="en-US" dirty="0"/>
              <a:t>The End</a:t>
            </a:r>
          </a:p>
        </p:txBody>
      </p:sp>
    </p:spTree>
    <p:extLst>
      <p:ext uri="{BB962C8B-B14F-4D97-AF65-F5344CB8AC3E}">
        <p14:creationId xmlns:p14="http://schemas.microsoft.com/office/powerpoint/2010/main" val="375702149"/>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otalTime>9827</TotalTime>
  <Words>1977</Words>
  <Application>Microsoft Macintosh PowerPoint</Application>
  <PresentationFormat>On-screen Show (4:3)</PresentationFormat>
  <Paragraphs>239</Paragraphs>
  <Slides>36</Slides>
  <Notes>3</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36</vt:i4>
      </vt:variant>
    </vt:vector>
  </HeadingPairs>
  <TitlesOfParts>
    <vt:vector size="43" baseType="lpstr">
      <vt:lpstr>ＭＳ Ｐゴシック</vt:lpstr>
      <vt:lpstr>Arial</vt:lpstr>
      <vt:lpstr>Calibri</vt:lpstr>
      <vt:lpstr>Symbol</vt:lpstr>
      <vt:lpstr>Times New Roman</vt:lpstr>
      <vt:lpstr>Wingdings</vt:lpstr>
      <vt:lpstr>Office Theme</vt:lpstr>
      <vt:lpstr>Physics 598 BP: Experimental Biophysics</vt:lpstr>
      <vt:lpstr>What we’re here for</vt:lpstr>
      <vt:lpstr>Physics 598BP—look at Lab handout</vt:lpstr>
      <vt:lpstr>Grades</vt:lpstr>
      <vt:lpstr>Our Web site:  http://courses.physics.illinois.edu/phys598bp/      Lab Handouts (Lab 1 or 2, read by Tuesday)      “Visualizing Cells”  READ by Monday!  Really good Web sites Florida State University http://micro.magnet.fsu.edu/primer/ (Olympus)   http://zeiss-campus.magnet.fsu.edu/articles/basics/index.html (Zeiss)  Molecular (or Essential) Biology of the Cell   http://www.ncbi.nlm.nih.gov/books/NBK26880/ Wikipedia   </vt:lpstr>
      <vt:lpstr>Lab 1: Bright Field and Fluorescence Optical Microscopy and Sectioning </vt:lpstr>
      <vt:lpstr>We’re going to cover here: Lab 2: Bright Field and Fluorescence Optical Microscopy and Sectioning</vt:lpstr>
      <vt:lpstr>Introduction to seeing</vt:lpstr>
      <vt:lpstr>Lens Maker Equation (for thin lenses)</vt:lpstr>
      <vt:lpstr>Numerical Aperture Objective lens does this with some magnification and collecting some fraction of the emitted/scattered light  Numerical aperture = NA = nsinq  n = Index of refraction of media (n= 1.0 air; 1.33 water; 1.5 for immersion oil) </vt:lpstr>
      <vt:lpstr>Bright-field Microscopy is the most common type of microscopy (often with dyes)</vt:lpstr>
      <vt:lpstr>PowerPoint Presentation</vt:lpstr>
      <vt:lpstr>(Side-point) Objective Lenses: Infinity corrected  (now standard, greater flexibility)</vt:lpstr>
      <vt:lpstr>Brightfield Microscopy vs.  Dark-Field (Fluorescence) Microscopy</vt:lpstr>
      <vt:lpstr>PowerPoint Presentation</vt:lpstr>
      <vt:lpstr>Bright-field is inherently less sensitive than dark-field (fluorescence)</vt:lpstr>
      <vt:lpstr>Darkfield Microscopy (Fluorescence is just one type of dark-field microscopy) Great technique if it works</vt:lpstr>
      <vt:lpstr>Fluorescence Microscopy</vt:lpstr>
      <vt:lpstr>Microscopy: how well can you resolve two things</vt:lpstr>
      <vt:lpstr>PowerPoint Presentation</vt:lpstr>
      <vt:lpstr>Accuracy and Resolution and Diffraction Effects Why resolution is l/2 N.A. Limit to how sharply you can image</vt:lpstr>
      <vt:lpstr>Point Spread Function Even a “point” forms a finite spot on detector. No matter how small an emitting light, it always forms a finite-sized spot, PSF ~ l/2NA You can “never” get better than l/2NA ~ 500 nm/2* 1.4 ~ 175 nm </vt:lpstr>
      <vt:lpstr>Resolution: The Abbe or Rayleigh criteria</vt:lpstr>
      <vt:lpstr>Point Spread Function If you don’t have a point emitter, but one that has a z-component, you also have a PSFz.</vt:lpstr>
      <vt:lpstr>Deconvolution Microscopy</vt:lpstr>
      <vt:lpstr>Deconvolution: better images</vt:lpstr>
      <vt:lpstr>PowerPoint Presentation</vt:lpstr>
      <vt:lpstr>Bright-field Microscopy –Phase Contrast Limits to sensitivity</vt:lpstr>
      <vt:lpstr>Two related (but different Techniques) Phase Contrast &amp; Digital Interference Microscopy</vt:lpstr>
      <vt:lpstr>Two Phase Techniques: Phase Contrast and Differential Interference Contrast (DIC, Nomarski) Microscopy. Both rely on phase difference between the sample and background, yet give quite different signals</vt:lpstr>
      <vt:lpstr>Phase Contrast Microscopy</vt:lpstr>
      <vt:lpstr>Phase contrast microscopy</vt:lpstr>
      <vt:lpstr>Differential Interference Contrast Microscopy</vt:lpstr>
      <vt:lpstr>Nomarski or differential interference contrast (DIC) microscopy Bright-field, polarization sensitive, see diff. around the edges</vt:lpstr>
      <vt:lpstr>PowerPoint Presentation</vt:lpstr>
      <vt:lpstr>The End</vt:lpstr>
    </vt:vector>
  </TitlesOfParts>
  <Company>University of Illinois</Company>
  <LinksUpToDate>false</LinksUpToDate>
  <SharedDoc>false</SharedDoc>
  <HyperlinksChanged>false</HyperlinksChanged>
  <AppVersion>16.0010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Nomarski or differential interference contrast (DIC) microscopy Bright-field, polarization sensitive, see diff. around the edges</dc:title>
  <dc:creator>Paul Selvin</dc:creator>
  <cp:lastModifiedBy>Microsoft Office User</cp:lastModifiedBy>
  <cp:revision>308</cp:revision>
  <dcterms:created xsi:type="dcterms:W3CDTF">2014-01-16T14:25:34Z</dcterms:created>
  <dcterms:modified xsi:type="dcterms:W3CDTF">2018-06-07T08:08:20Z</dcterms:modified>
</cp:coreProperties>
</file>